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1"/>
  </p:notesMasterIdLst>
  <p:sldIdLst>
    <p:sldId id="332" r:id="rId2"/>
    <p:sldId id="333" r:id="rId3"/>
    <p:sldId id="336" r:id="rId4"/>
    <p:sldId id="286" r:id="rId5"/>
    <p:sldId id="334" r:id="rId6"/>
    <p:sldId id="335" r:id="rId7"/>
    <p:sldId id="338" r:id="rId8"/>
    <p:sldId id="344" r:id="rId9"/>
    <p:sldId id="350" r:id="rId10"/>
    <p:sldId id="346" r:id="rId11"/>
    <p:sldId id="347" r:id="rId12"/>
    <p:sldId id="348" r:id="rId13"/>
    <p:sldId id="349" r:id="rId14"/>
    <p:sldId id="351" r:id="rId15"/>
    <p:sldId id="352" r:id="rId16"/>
    <p:sldId id="339" r:id="rId17"/>
    <p:sldId id="375" r:id="rId18"/>
    <p:sldId id="376" r:id="rId19"/>
    <p:sldId id="377" r:id="rId20"/>
    <p:sldId id="378" r:id="rId21"/>
    <p:sldId id="381" r:id="rId22"/>
    <p:sldId id="379" r:id="rId23"/>
    <p:sldId id="380" r:id="rId24"/>
    <p:sldId id="382" r:id="rId25"/>
    <p:sldId id="383" r:id="rId26"/>
    <p:sldId id="384" r:id="rId27"/>
    <p:sldId id="385" r:id="rId28"/>
    <p:sldId id="386" r:id="rId29"/>
    <p:sldId id="387" r:id="rId30"/>
    <p:sldId id="389" r:id="rId31"/>
    <p:sldId id="388" r:id="rId32"/>
    <p:sldId id="390" r:id="rId33"/>
    <p:sldId id="340" r:id="rId34"/>
    <p:sldId id="373" r:id="rId35"/>
    <p:sldId id="372" r:id="rId36"/>
    <p:sldId id="371" r:id="rId37"/>
    <p:sldId id="374" r:id="rId38"/>
    <p:sldId id="392" r:id="rId39"/>
    <p:sldId id="396" r:id="rId40"/>
    <p:sldId id="393" r:id="rId41"/>
    <p:sldId id="394" r:id="rId42"/>
    <p:sldId id="341" r:id="rId43"/>
    <p:sldId id="353" r:id="rId44"/>
    <p:sldId id="354" r:id="rId45"/>
    <p:sldId id="355" r:id="rId46"/>
    <p:sldId id="359" r:id="rId47"/>
    <p:sldId id="358" r:id="rId48"/>
    <p:sldId id="356" r:id="rId49"/>
    <p:sldId id="360" r:id="rId50"/>
    <p:sldId id="395" r:id="rId51"/>
    <p:sldId id="337" r:id="rId52"/>
    <p:sldId id="366" r:id="rId53"/>
    <p:sldId id="369" r:id="rId54"/>
    <p:sldId id="367" r:id="rId55"/>
    <p:sldId id="368" r:id="rId56"/>
    <p:sldId id="324" r:id="rId57"/>
    <p:sldId id="363" r:id="rId58"/>
    <p:sldId id="364" r:id="rId59"/>
    <p:sldId id="365" r:id="rId60"/>
    <p:sldId id="370" r:id="rId61"/>
    <p:sldId id="397" r:id="rId62"/>
    <p:sldId id="398" r:id="rId63"/>
    <p:sldId id="399" r:id="rId64"/>
    <p:sldId id="401" r:id="rId65"/>
    <p:sldId id="400" r:id="rId66"/>
    <p:sldId id="403" r:id="rId67"/>
    <p:sldId id="402" r:id="rId68"/>
    <p:sldId id="405" r:id="rId69"/>
    <p:sldId id="404"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501"/>
    <a:srgbClr val="0E2C4D"/>
    <a:srgbClr val="B5A36A"/>
    <a:srgbClr val="2E50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03"/>
    <p:restoredTop sz="97030"/>
  </p:normalViewPr>
  <p:slideViewPr>
    <p:cSldViewPr snapToGrid="0" snapToObjects="1">
      <p:cViewPr varScale="1">
        <p:scale>
          <a:sx n="163" d="100"/>
          <a:sy n="163" d="100"/>
        </p:scale>
        <p:origin x="378" y="13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2E0F35-879A-8744-BFE8-6B4B9E437CD7}" type="datetimeFigureOut">
              <a:rPr lang="en-US" smtClean="0"/>
              <a:t>5/28/2024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07CEA1-2727-474B-8C92-33DA795938C4}" type="slidenum">
              <a:rPr lang="en-US" smtClean="0"/>
              <a:t>‹#›</a:t>
            </a:fld>
            <a:endParaRPr lang="en-US"/>
          </a:p>
        </p:txBody>
      </p:sp>
    </p:spTree>
    <p:extLst>
      <p:ext uri="{BB962C8B-B14F-4D97-AF65-F5344CB8AC3E}">
        <p14:creationId xmlns:p14="http://schemas.microsoft.com/office/powerpoint/2010/main" val="4285900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EB76-6991-A04E-A6F7-938AEB11440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B9B5EA6A-9038-454F-BCCF-91E99C1EA8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93A0C8-CD44-554A-8BCE-001454F28BAE}"/>
              </a:ext>
            </a:extLst>
          </p:cNvPr>
          <p:cNvSpPr>
            <a:spLocks noGrp="1"/>
          </p:cNvSpPr>
          <p:nvPr>
            <p:ph type="dt" sz="half" idx="10"/>
          </p:nvPr>
        </p:nvSpPr>
        <p:spPr/>
        <p:txBody>
          <a:bodyPr/>
          <a:lstStyle/>
          <a:p>
            <a:r>
              <a:rPr lang="en-US"/>
              <a:t>5/30/2024</a:t>
            </a:r>
            <a:endParaRPr lang="en-US" dirty="0"/>
          </a:p>
        </p:txBody>
      </p:sp>
      <p:sp>
        <p:nvSpPr>
          <p:cNvPr id="5" name="Footer Placeholder 4">
            <a:extLst>
              <a:ext uri="{FF2B5EF4-FFF2-40B4-BE49-F238E27FC236}">
                <a16:creationId xmlns:a16="http://schemas.microsoft.com/office/drawing/2014/main" id="{C2FD83A4-4CFD-B045-8540-9A10F258C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DBD5AF-54F0-BB44-BC64-373427857416}"/>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291849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D7F5A9-1893-D24C-892B-E0DA787603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153D34-7CA9-EF45-8A09-3E9B1C212E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9A8EEE-89BE-F147-AF9C-5F41C9A0F1D2}"/>
              </a:ext>
            </a:extLst>
          </p:cNvPr>
          <p:cNvSpPr>
            <a:spLocks noGrp="1"/>
          </p:cNvSpPr>
          <p:nvPr>
            <p:ph type="dt" sz="half" idx="10"/>
          </p:nvPr>
        </p:nvSpPr>
        <p:spPr/>
        <p:txBody>
          <a:bodyPr/>
          <a:lstStyle/>
          <a:p>
            <a:r>
              <a:rPr lang="en-US"/>
              <a:t>5/30/2024</a:t>
            </a:r>
          </a:p>
        </p:txBody>
      </p:sp>
      <p:sp>
        <p:nvSpPr>
          <p:cNvPr id="5" name="Footer Placeholder 4">
            <a:extLst>
              <a:ext uri="{FF2B5EF4-FFF2-40B4-BE49-F238E27FC236}">
                <a16:creationId xmlns:a16="http://schemas.microsoft.com/office/drawing/2014/main" id="{9254DC84-B4C6-5546-9BEA-8C4701FFE2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58A402-A893-1D42-8C2F-E118D27E2A84}"/>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3686350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D7D8B-0A7D-BE4E-A5A1-CDAC0C328AD5}"/>
              </a:ext>
            </a:extLst>
          </p:cNvPr>
          <p:cNvSpPr>
            <a:spLocks noGrp="1"/>
          </p:cNvSpPr>
          <p:nvPr>
            <p:ph type="title"/>
          </p:nvPr>
        </p:nvSpPr>
        <p:spPr/>
        <p:txBody>
          <a:bodyPr>
            <a:normAutofit/>
          </a:bodyPr>
          <a:lstStyle>
            <a:lvl1pPr>
              <a:defRPr sz="4000" b="1">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A9E6B37C-00DB-A644-80D3-132921E41C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CEBEC3-7DEB-8C44-A96F-BC887EEC275C}"/>
              </a:ext>
            </a:extLst>
          </p:cNvPr>
          <p:cNvSpPr>
            <a:spLocks noGrp="1"/>
          </p:cNvSpPr>
          <p:nvPr>
            <p:ph type="dt" sz="half" idx="10"/>
          </p:nvPr>
        </p:nvSpPr>
        <p:spPr/>
        <p:txBody>
          <a:bodyPr/>
          <a:lstStyle/>
          <a:p>
            <a:r>
              <a:rPr lang="en-US"/>
              <a:t>5/30/2024</a:t>
            </a:r>
          </a:p>
        </p:txBody>
      </p:sp>
      <p:sp>
        <p:nvSpPr>
          <p:cNvPr id="5" name="Footer Placeholder 4">
            <a:extLst>
              <a:ext uri="{FF2B5EF4-FFF2-40B4-BE49-F238E27FC236}">
                <a16:creationId xmlns:a16="http://schemas.microsoft.com/office/drawing/2014/main" id="{F8E85341-59B1-6447-B829-85AD8F008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59EF56-BA9F-0C46-AEF0-8234417B4D45}"/>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1099112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2B44-49EF-C841-9AC4-B49C07193D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AADBC9-5625-AF40-9CBC-C55E029392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67893B-8CCF-3A48-90E5-E94D366E6B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FF1493-6474-8B4F-B030-A95E68F1B841}"/>
              </a:ext>
            </a:extLst>
          </p:cNvPr>
          <p:cNvSpPr>
            <a:spLocks noGrp="1"/>
          </p:cNvSpPr>
          <p:nvPr>
            <p:ph type="dt" sz="half" idx="10"/>
          </p:nvPr>
        </p:nvSpPr>
        <p:spPr/>
        <p:txBody>
          <a:bodyPr/>
          <a:lstStyle/>
          <a:p>
            <a:r>
              <a:rPr lang="en-US"/>
              <a:t>5/30/2024</a:t>
            </a:r>
          </a:p>
        </p:txBody>
      </p:sp>
      <p:sp>
        <p:nvSpPr>
          <p:cNvPr id="6" name="Footer Placeholder 5">
            <a:extLst>
              <a:ext uri="{FF2B5EF4-FFF2-40B4-BE49-F238E27FC236}">
                <a16:creationId xmlns:a16="http://schemas.microsoft.com/office/drawing/2014/main" id="{7F4A27AA-BC5C-8442-9632-F9C14DE08A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9A3CE4-1B93-F14C-A863-978D6E0377A4}"/>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1328319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3C8FD-21F7-9E44-AF10-92EB90111F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C091D3-BDAA-BB4E-AE82-4FA83E15F9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EF3E0A-A165-374C-ADF4-2235851CB1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264C9A-49EE-6247-8CC7-A8B089B802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BF12DB-1152-EE44-B1B3-EA6572C3BE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010087-4313-5642-A535-00BDDD9D5E25}"/>
              </a:ext>
            </a:extLst>
          </p:cNvPr>
          <p:cNvSpPr>
            <a:spLocks noGrp="1"/>
          </p:cNvSpPr>
          <p:nvPr>
            <p:ph type="dt" sz="half" idx="10"/>
          </p:nvPr>
        </p:nvSpPr>
        <p:spPr/>
        <p:txBody>
          <a:bodyPr/>
          <a:lstStyle/>
          <a:p>
            <a:r>
              <a:rPr lang="en-US"/>
              <a:t>5/30/2024</a:t>
            </a:r>
          </a:p>
        </p:txBody>
      </p:sp>
      <p:sp>
        <p:nvSpPr>
          <p:cNvPr id="8" name="Footer Placeholder 7">
            <a:extLst>
              <a:ext uri="{FF2B5EF4-FFF2-40B4-BE49-F238E27FC236}">
                <a16:creationId xmlns:a16="http://schemas.microsoft.com/office/drawing/2014/main" id="{4D44262B-D607-B340-A661-BD9A0910EB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CCE786-4C1E-7340-BA4E-D0B6FA6D646A}"/>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235652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76DE-8F88-A441-BAD8-8C97887D93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D50BC2-2950-4541-BB9F-7FC181073054}"/>
              </a:ext>
            </a:extLst>
          </p:cNvPr>
          <p:cNvSpPr>
            <a:spLocks noGrp="1"/>
          </p:cNvSpPr>
          <p:nvPr>
            <p:ph type="dt" sz="half" idx="10"/>
          </p:nvPr>
        </p:nvSpPr>
        <p:spPr/>
        <p:txBody>
          <a:bodyPr/>
          <a:lstStyle/>
          <a:p>
            <a:r>
              <a:rPr lang="en-US"/>
              <a:t>5/30/2024</a:t>
            </a:r>
          </a:p>
        </p:txBody>
      </p:sp>
      <p:sp>
        <p:nvSpPr>
          <p:cNvPr id="4" name="Footer Placeholder 3">
            <a:extLst>
              <a:ext uri="{FF2B5EF4-FFF2-40B4-BE49-F238E27FC236}">
                <a16:creationId xmlns:a16="http://schemas.microsoft.com/office/drawing/2014/main" id="{95565BD8-7F82-8147-892A-27D2845B1A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93C402-DF82-A946-AF1C-C4BEB1241E70}"/>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3971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2EC2F6-D2A1-D84A-BE45-B8F0DEF0998A}"/>
              </a:ext>
            </a:extLst>
          </p:cNvPr>
          <p:cNvSpPr>
            <a:spLocks noGrp="1"/>
          </p:cNvSpPr>
          <p:nvPr>
            <p:ph type="dt" sz="half" idx="10"/>
          </p:nvPr>
        </p:nvSpPr>
        <p:spPr/>
        <p:txBody>
          <a:bodyPr/>
          <a:lstStyle/>
          <a:p>
            <a:r>
              <a:rPr lang="en-US"/>
              <a:t>5/30/2024</a:t>
            </a:r>
          </a:p>
        </p:txBody>
      </p:sp>
      <p:sp>
        <p:nvSpPr>
          <p:cNvPr id="3" name="Footer Placeholder 2">
            <a:extLst>
              <a:ext uri="{FF2B5EF4-FFF2-40B4-BE49-F238E27FC236}">
                <a16:creationId xmlns:a16="http://schemas.microsoft.com/office/drawing/2014/main" id="{E6D1A3DE-A930-AB4D-986B-D44F19BA5B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841A87-6E25-234A-9B9B-29055F3FA80C}"/>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423670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794B-AB53-A340-A37E-F401FD366E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C66ACE-444C-B044-A71A-F05FF16569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92B9A7-12D5-2449-914F-7BF4A14236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83B266-02B1-C248-AA81-160FEA8D94A4}"/>
              </a:ext>
            </a:extLst>
          </p:cNvPr>
          <p:cNvSpPr>
            <a:spLocks noGrp="1"/>
          </p:cNvSpPr>
          <p:nvPr>
            <p:ph type="dt" sz="half" idx="10"/>
          </p:nvPr>
        </p:nvSpPr>
        <p:spPr/>
        <p:txBody>
          <a:bodyPr/>
          <a:lstStyle/>
          <a:p>
            <a:r>
              <a:rPr lang="en-US"/>
              <a:t>5/30/2024</a:t>
            </a:r>
          </a:p>
        </p:txBody>
      </p:sp>
      <p:sp>
        <p:nvSpPr>
          <p:cNvPr id="6" name="Footer Placeholder 5">
            <a:extLst>
              <a:ext uri="{FF2B5EF4-FFF2-40B4-BE49-F238E27FC236}">
                <a16:creationId xmlns:a16="http://schemas.microsoft.com/office/drawing/2014/main" id="{6EE8F362-E294-1A47-9C8B-78CB26E00C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BB1E78-B6DF-6D4A-BA9C-DB0B26AF32F9}"/>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3026196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46674-6061-824A-9BB4-0D72EEE4DD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532091-D882-EE47-A765-248AE93D1E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7825DF-0C6D-AB41-9EF2-EFCD7E8571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F65775-D1FF-4B46-8EFE-DE6298A0CE40}"/>
              </a:ext>
            </a:extLst>
          </p:cNvPr>
          <p:cNvSpPr>
            <a:spLocks noGrp="1"/>
          </p:cNvSpPr>
          <p:nvPr>
            <p:ph type="dt" sz="half" idx="10"/>
          </p:nvPr>
        </p:nvSpPr>
        <p:spPr/>
        <p:txBody>
          <a:bodyPr/>
          <a:lstStyle/>
          <a:p>
            <a:r>
              <a:rPr lang="en-US"/>
              <a:t>5/30/2024</a:t>
            </a:r>
          </a:p>
        </p:txBody>
      </p:sp>
      <p:sp>
        <p:nvSpPr>
          <p:cNvPr id="6" name="Footer Placeholder 5">
            <a:extLst>
              <a:ext uri="{FF2B5EF4-FFF2-40B4-BE49-F238E27FC236}">
                <a16:creationId xmlns:a16="http://schemas.microsoft.com/office/drawing/2014/main" id="{F0E39718-26D1-9D44-8CA4-1D33CB8971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D267F8-A2E0-1645-AD69-6889BB0E4EBD}"/>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3055998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50A7-BEA1-264C-8022-678AF38808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7912B3-90D0-C545-8AAF-238D85022C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5B96C8-26A5-E241-8D6A-77E89B63C04E}"/>
              </a:ext>
            </a:extLst>
          </p:cNvPr>
          <p:cNvSpPr>
            <a:spLocks noGrp="1"/>
          </p:cNvSpPr>
          <p:nvPr>
            <p:ph type="dt" sz="half" idx="10"/>
          </p:nvPr>
        </p:nvSpPr>
        <p:spPr/>
        <p:txBody>
          <a:bodyPr/>
          <a:lstStyle/>
          <a:p>
            <a:r>
              <a:rPr lang="en-US"/>
              <a:t>5/30/2024</a:t>
            </a:r>
          </a:p>
        </p:txBody>
      </p:sp>
      <p:sp>
        <p:nvSpPr>
          <p:cNvPr id="5" name="Footer Placeholder 4">
            <a:extLst>
              <a:ext uri="{FF2B5EF4-FFF2-40B4-BE49-F238E27FC236}">
                <a16:creationId xmlns:a16="http://schemas.microsoft.com/office/drawing/2014/main" id="{487B1ECA-398F-E847-B71C-51FD69B6F2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E11B99-E339-5941-AF66-55F655501785}"/>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1333932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5DC514-9A45-954F-A562-1BA3BC800F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B488B2-6200-5940-88FE-37BAF5F5AA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C35498-D911-2049-ACCD-9425BBD51E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5/30/2024</a:t>
            </a:r>
          </a:p>
        </p:txBody>
      </p:sp>
      <p:sp>
        <p:nvSpPr>
          <p:cNvPr id="5" name="Footer Placeholder 4">
            <a:extLst>
              <a:ext uri="{FF2B5EF4-FFF2-40B4-BE49-F238E27FC236}">
                <a16:creationId xmlns:a16="http://schemas.microsoft.com/office/drawing/2014/main" id="{2689570F-E3EE-E941-B434-0BE5861266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E92D5F-88EA-6E4F-99FF-8E084E9C9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CA5BDF-CCF5-FD4E-8DB5-0576DCFD5CCF}" type="slidenum">
              <a:rPr lang="en-US" smtClean="0"/>
              <a:t>‹#›</a:t>
            </a:fld>
            <a:endParaRPr lang="en-US"/>
          </a:p>
        </p:txBody>
      </p:sp>
    </p:spTree>
    <p:extLst>
      <p:ext uri="{BB962C8B-B14F-4D97-AF65-F5344CB8AC3E}">
        <p14:creationId xmlns:p14="http://schemas.microsoft.com/office/powerpoint/2010/main" val="803316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p:txStyles>
    <p:titleStyle>
      <a:lvl1pPr algn="l" defTabSz="914400" rtl="0" eaLnBrk="1" latinLnBrk="0" hangingPunct="1">
        <a:lnSpc>
          <a:spcPct val="90000"/>
        </a:lnSpc>
        <a:spcBef>
          <a:spcPct val="0"/>
        </a:spcBef>
        <a:buNone/>
        <a:defRPr sz="4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researchallofus.org/data-tools/survey-explorer/social-determinants-survey/"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geomarker-io/dep_index"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geomarker-io/dep_index"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geomarker-io/dep_index"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geomarker-io/dep_index"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geomarker-io/dep_index"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geomarker-io/dep_index"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geomarker-io/dep_index"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geomarker-io/dep_index"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geomarker-io/dep_index"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2" Type="http://schemas.openxmlformats.org/officeDocument/2006/relationships/hyperlink" Target="https://www.psychologytoday.com/us/blog/the-scientific-fundamentalist/200810/two-logical-fallacies-we-must-avoid"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www.psychologytoday.com/us/blog/the-scientific-fundamentalist/200810/two-logical-fallacies-we-must-avoid"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cdc.gov/public-health-gateway/php/about/social-determinants-of-health.html"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FD9CFA-A8D0-E3B1-0426-C3F9B7A7F837}"/>
              </a:ext>
            </a:extLst>
          </p:cNvPr>
          <p:cNvPicPr>
            <a:picLocks noChangeAspect="1"/>
          </p:cNvPicPr>
          <p:nvPr/>
        </p:nvPicPr>
        <p:blipFill rotWithShape="1">
          <a:blip r:embed="rId2"/>
          <a:srcRect l="11626" t="11331" r="12123" b="11562"/>
          <a:stretch/>
        </p:blipFill>
        <p:spPr>
          <a:xfrm>
            <a:off x="485623" y="1065821"/>
            <a:ext cx="1923690" cy="1925887"/>
          </a:xfrm>
          <a:prstGeom prst="rect">
            <a:avLst/>
          </a:prstGeom>
        </p:spPr>
      </p:pic>
      <p:sp>
        <p:nvSpPr>
          <p:cNvPr id="9" name="TextBox 8">
            <a:extLst>
              <a:ext uri="{FF2B5EF4-FFF2-40B4-BE49-F238E27FC236}">
                <a16:creationId xmlns:a16="http://schemas.microsoft.com/office/drawing/2014/main" id="{65BCB8F5-EEF8-5BD9-C7C8-1A47C385BB59}"/>
              </a:ext>
            </a:extLst>
          </p:cNvPr>
          <p:cNvSpPr txBox="1"/>
          <p:nvPr/>
        </p:nvSpPr>
        <p:spPr>
          <a:xfrm>
            <a:off x="2422217" y="1274712"/>
            <a:ext cx="9113295" cy="1508105"/>
          </a:xfrm>
          <a:prstGeom prst="rect">
            <a:avLst/>
          </a:prstGeom>
          <a:noFill/>
        </p:spPr>
        <p:txBody>
          <a:bodyPr wrap="square" rtlCol="0">
            <a:spAutoFit/>
          </a:bodyPr>
          <a:lstStyle/>
          <a:p>
            <a:r>
              <a:rPr lang="en-US" sz="6000" b="1" dirty="0">
                <a:solidFill>
                  <a:srgbClr val="0E2C4D"/>
                </a:solidFill>
                <a:latin typeface="Aptos" panose="020B0004020202020204" pitchFamily="34" charset="0"/>
              </a:rPr>
              <a:t>Health Disparities Research</a:t>
            </a:r>
          </a:p>
          <a:p>
            <a:r>
              <a:rPr lang="en-US" sz="3200" b="1" dirty="0">
                <a:solidFill>
                  <a:srgbClr val="B5A36A"/>
                </a:solidFill>
                <a:latin typeface="Aptos" panose="020B0004020202020204" pitchFamily="34" charset="0"/>
              </a:rPr>
              <a:t>Module 4</a:t>
            </a:r>
            <a:endParaRPr lang="en-US" sz="3200" dirty="0">
              <a:solidFill>
                <a:srgbClr val="B5A36A"/>
              </a:solidFill>
              <a:latin typeface="Aptos" panose="020B0004020202020204" pitchFamily="34" charset="0"/>
            </a:endParaRPr>
          </a:p>
        </p:txBody>
      </p:sp>
      <p:sp>
        <p:nvSpPr>
          <p:cNvPr id="12" name="TextBox 11">
            <a:extLst>
              <a:ext uri="{FF2B5EF4-FFF2-40B4-BE49-F238E27FC236}">
                <a16:creationId xmlns:a16="http://schemas.microsoft.com/office/drawing/2014/main" id="{AEEFA253-6CE3-C476-1BC0-D93FD40D84AE}"/>
              </a:ext>
            </a:extLst>
          </p:cNvPr>
          <p:cNvSpPr txBox="1"/>
          <p:nvPr/>
        </p:nvSpPr>
        <p:spPr>
          <a:xfrm>
            <a:off x="2439469" y="3492593"/>
            <a:ext cx="9096043" cy="1600438"/>
          </a:xfrm>
          <a:prstGeom prst="rect">
            <a:avLst/>
          </a:prstGeom>
          <a:noFill/>
        </p:spPr>
        <p:txBody>
          <a:bodyPr wrap="square" rtlCol="0">
            <a:spAutoFit/>
          </a:bodyPr>
          <a:lstStyle/>
          <a:p>
            <a:r>
              <a:rPr lang="en-US" sz="4800" b="1" dirty="0">
                <a:solidFill>
                  <a:srgbClr val="0E2C4D"/>
                </a:solidFill>
                <a:latin typeface="Aptos" panose="020B0004020202020204" pitchFamily="34" charset="0"/>
              </a:rPr>
              <a:t>Social determinants of health</a:t>
            </a:r>
          </a:p>
          <a:p>
            <a:r>
              <a:rPr lang="en-US" sz="3200" b="1" dirty="0">
                <a:solidFill>
                  <a:srgbClr val="B5A36A"/>
                </a:solidFill>
                <a:latin typeface="Aptos" panose="020B0004020202020204" pitchFamily="34" charset="0"/>
              </a:rPr>
              <a:t>Session 5 </a:t>
            </a:r>
          </a:p>
          <a:p>
            <a:endParaRPr lang="en-US" dirty="0">
              <a:latin typeface="Aptos" panose="020B0004020202020204" pitchFamily="34" charset="0"/>
            </a:endParaRPr>
          </a:p>
        </p:txBody>
      </p:sp>
    </p:spTree>
    <p:extLst>
      <p:ext uri="{BB962C8B-B14F-4D97-AF65-F5344CB8AC3E}">
        <p14:creationId xmlns:p14="http://schemas.microsoft.com/office/powerpoint/2010/main" val="3900179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2E6BA8-E5D4-4BA4-B324-B0016604EF6B}"/>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E78F4CA6-ED90-4BC1-936B-3EDDC9AD95A1}"/>
              </a:ext>
            </a:extLst>
          </p:cNvPr>
          <p:cNvSpPr>
            <a:spLocks noGrp="1"/>
          </p:cNvSpPr>
          <p:nvPr>
            <p:ph type="sldNum" sz="quarter" idx="12"/>
          </p:nvPr>
        </p:nvSpPr>
        <p:spPr/>
        <p:txBody>
          <a:bodyPr/>
          <a:lstStyle/>
          <a:p>
            <a:fld id="{63CA5BDF-CCF5-FD4E-8DB5-0576DCFD5CCF}" type="slidenum">
              <a:rPr lang="en-US" smtClean="0"/>
              <a:t>10</a:t>
            </a:fld>
            <a:endParaRPr lang="en-US"/>
          </a:p>
        </p:txBody>
      </p:sp>
      <p:pic>
        <p:nvPicPr>
          <p:cNvPr id="4" name="Picture 3">
            <a:extLst>
              <a:ext uri="{FF2B5EF4-FFF2-40B4-BE49-F238E27FC236}">
                <a16:creationId xmlns:a16="http://schemas.microsoft.com/office/drawing/2014/main" id="{AD76ACE1-A615-4ADD-A918-81DA36823D54}"/>
              </a:ext>
            </a:extLst>
          </p:cNvPr>
          <p:cNvPicPr>
            <a:picLocks noChangeAspect="1"/>
          </p:cNvPicPr>
          <p:nvPr/>
        </p:nvPicPr>
        <p:blipFill rotWithShape="1">
          <a:blip r:embed="rId2"/>
          <a:srcRect l="13897" t="17063" r="60285" b="36035"/>
          <a:stretch/>
        </p:blipFill>
        <p:spPr>
          <a:xfrm>
            <a:off x="838200" y="1576951"/>
            <a:ext cx="2450123" cy="2379785"/>
          </a:xfrm>
          <a:prstGeom prst="rect">
            <a:avLst/>
          </a:prstGeom>
        </p:spPr>
      </p:pic>
      <p:sp>
        <p:nvSpPr>
          <p:cNvPr id="6" name="TextBox 5">
            <a:extLst>
              <a:ext uri="{FF2B5EF4-FFF2-40B4-BE49-F238E27FC236}">
                <a16:creationId xmlns:a16="http://schemas.microsoft.com/office/drawing/2014/main" id="{84D3CA4C-30D9-46FF-AED9-BD683DE5F0DB}"/>
              </a:ext>
            </a:extLst>
          </p:cNvPr>
          <p:cNvSpPr txBox="1"/>
          <p:nvPr/>
        </p:nvSpPr>
        <p:spPr>
          <a:xfrm>
            <a:off x="3865230" y="1759852"/>
            <a:ext cx="7422221" cy="3108543"/>
          </a:xfrm>
          <a:prstGeom prst="rect">
            <a:avLst/>
          </a:prstGeom>
          <a:noFill/>
        </p:spPr>
        <p:txBody>
          <a:bodyPr wrap="square" rtlCol="0">
            <a:spAutoFit/>
          </a:bodyPr>
          <a:lstStyle/>
          <a:p>
            <a:r>
              <a:rPr lang="en-US" sz="2800" b="1" dirty="0">
                <a:latin typeface="Aptos"/>
              </a:rPr>
              <a:t>Health and healthcare </a:t>
            </a:r>
            <a:r>
              <a:rPr lang="en-US" sz="2800" dirty="0">
                <a:latin typeface="Aptos"/>
              </a:rPr>
              <a:t>looks at how people's access to and understanding of health services impact their health. Issues include healthcare access, health insurance coverage, English language proficiency, health literacy, and the health implications for people who migrate to or within the United States, even temporarily.</a:t>
            </a:r>
          </a:p>
        </p:txBody>
      </p:sp>
      <p:sp>
        <p:nvSpPr>
          <p:cNvPr id="7" name="Isosceles Triangle 6">
            <a:extLst>
              <a:ext uri="{FF2B5EF4-FFF2-40B4-BE49-F238E27FC236}">
                <a16:creationId xmlns:a16="http://schemas.microsoft.com/office/drawing/2014/main" id="{C65F7B5B-A38C-4C67-9248-E1807CB5C8D6}"/>
              </a:ext>
            </a:extLst>
          </p:cNvPr>
          <p:cNvSpPr/>
          <p:nvPr/>
        </p:nvSpPr>
        <p:spPr>
          <a:xfrm rot="4307207">
            <a:off x="2368001" y="1386366"/>
            <a:ext cx="2059365" cy="922712"/>
          </a:xfrm>
          <a:prstGeom prst="triangle">
            <a:avLst>
              <a:gd name="adj" fmla="val 552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FB0EEEDE-2ACB-466C-9764-FF79144A204C}"/>
              </a:ext>
            </a:extLst>
          </p:cNvPr>
          <p:cNvSpPr/>
          <p:nvPr/>
        </p:nvSpPr>
        <p:spPr>
          <a:xfrm rot="12953811">
            <a:off x="178103" y="3369440"/>
            <a:ext cx="2059365" cy="922712"/>
          </a:xfrm>
          <a:prstGeom prst="triangle">
            <a:avLst>
              <a:gd name="adj" fmla="val 552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5B429ABE-A535-4673-9755-E7DFDD460D6B}"/>
              </a:ext>
            </a:extLst>
          </p:cNvPr>
          <p:cNvSpPr/>
          <p:nvPr/>
        </p:nvSpPr>
        <p:spPr>
          <a:xfrm rot="8681236">
            <a:off x="1996030" y="3304441"/>
            <a:ext cx="2059365" cy="922712"/>
          </a:xfrm>
          <a:prstGeom prst="triangle">
            <a:avLst>
              <a:gd name="adj" fmla="val 552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0844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2E6BA8-E5D4-4BA4-B324-B0016604EF6B}"/>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E78F4CA6-ED90-4BC1-936B-3EDDC9AD95A1}"/>
              </a:ext>
            </a:extLst>
          </p:cNvPr>
          <p:cNvSpPr>
            <a:spLocks noGrp="1"/>
          </p:cNvSpPr>
          <p:nvPr>
            <p:ph type="sldNum" sz="quarter" idx="12"/>
          </p:nvPr>
        </p:nvSpPr>
        <p:spPr/>
        <p:txBody>
          <a:bodyPr/>
          <a:lstStyle/>
          <a:p>
            <a:fld id="{63CA5BDF-CCF5-FD4E-8DB5-0576DCFD5CCF}" type="slidenum">
              <a:rPr lang="en-US" smtClean="0"/>
              <a:t>11</a:t>
            </a:fld>
            <a:endParaRPr lang="en-US"/>
          </a:p>
        </p:txBody>
      </p:sp>
      <p:pic>
        <p:nvPicPr>
          <p:cNvPr id="4" name="Picture 3">
            <a:extLst>
              <a:ext uri="{FF2B5EF4-FFF2-40B4-BE49-F238E27FC236}">
                <a16:creationId xmlns:a16="http://schemas.microsoft.com/office/drawing/2014/main" id="{9E9AF711-C6F5-494C-84B3-5CDE0D35B1F2}"/>
              </a:ext>
            </a:extLst>
          </p:cNvPr>
          <p:cNvPicPr>
            <a:picLocks noChangeAspect="1"/>
          </p:cNvPicPr>
          <p:nvPr/>
        </p:nvPicPr>
        <p:blipFill rotWithShape="1">
          <a:blip r:embed="rId2"/>
          <a:srcRect l="37307" r="36874" b="54981"/>
          <a:stretch/>
        </p:blipFill>
        <p:spPr>
          <a:xfrm>
            <a:off x="838199" y="1672446"/>
            <a:ext cx="2450123" cy="2284290"/>
          </a:xfrm>
          <a:prstGeom prst="rect">
            <a:avLst/>
          </a:prstGeom>
        </p:spPr>
      </p:pic>
      <p:sp>
        <p:nvSpPr>
          <p:cNvPr id="6" name="TextBox 5">
            <a:extLst>
              <a:ext uri="{FF2B5EF4-FFF2-40B4-BE49-F238E27FC236}">
                <a16:creationId xmlns:a16="http://schemas.microsoft.com/office/drawing/2014/main" id="{A13AC8A1-4295-4264-95CF-C53762B99C9D}"/>
              </a:ext>
            </a:extLst>
          </p:cNvPr>
          <p:cNvSpPr txBox="1"/>
          <p:nvPr/>
        </p:nvSpPr>
        <p:spPr>
          <a:xfrm>
            <a:off x="3865230" y="1759852"/>
            <a:ext cx="7422221" cy="3539430"/>
          </a:xfrm>
          <a:prstGeom prst="rect">
            <a:avLst/>
          </a:prstGeom>
          <a:noFill/>
        </p:spPr>
        <p:txBody>
          <a:bodyPr wrap="square" rtlCol="0">
            <a:spAutoFit/>
          </a:bodyPr>
          <a:lstStyle/>
          <a:p>
            <a:r>
              <a:rPr lang="en-US" sz="2800" b="1" dirty="0">
                <a:latin typeface="Aptos"/>
              </a:rPr>
              <a:t>Neighborhood and built environment</a:t>
            </a:r>
            <a:r>
              <a:rPr lang="en-US" sz="2800" dirty="0">
                <a:latin typeface="Aptos"/>
              </a:rPr>
              <a:t> explores the relationship between where people live (like housing, neighborhoods, and overall environment) and their health and well-being. Topics include housing quality, access to transportation, availability of healthy foods, water and air quality, and community violence and crime.</a:t>
            </a:r>
          </a:p>
        </p:txBody>
      </p:sp>
      <p:sp>
        <p:nvSpPr>
          <p:cNvPr id="7" name="Isosceles Triangle 6">
            <a:extLst>
              <a:ext uri="{FF2B5EF4-FFF2-40B4-BE49-F238E27FC236}">
                <a16:creationId xmlns:a16="http://schemas.microsoft.com/office/drawing/2014/main" id="{7411A305-E913-4054-83B9-46BDF548AFD4}"/>
              </a:ext>
            </a:extLst>
          </p:cNvPr>
          <p:cNvSpPr/>
          <p:nvPr/>
        </p:nvSpPr>
        <p:spPr>
          <a:xfrm rot="6753913">
            <a:off x="2322242" y="3287712"/>
            <a:ext cx="1887568" cy="637483"/>
          </a:xfrm>
          <a:prstGeom prst="triangle">
            <a:avLst>
              <a:gd name="adj" fmla="val 552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53CEF60D-702A-4509-B414-C75875BDA8DB}"/>
              </a:ext>
            </a:extLst>
          </p:cNvPr>
          <p:cNvSpPr/>
          <p:nvPr/>
        </p:nvSpPr>
        <p:spPr>
          <a:xfrm rot="15177787">
            <a:off x="-245694" y="3064467"/>
            <a:ext cx="1887568" cy="930562"/>
          </a:xfrm>
          <a:prstGeom prst="triangle">
            <a:avLst>
              <a:gd name="adj" fmla="val 552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44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2E6BA8-E5D4-4BA4-B324-B0016604EF6B}"/>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E78F4CA6-ED90-4BC1-936B-3EDDC9AD95A1}"/>
              </a:ext>
            </a:extLst>
          </p:cNvPr>
          <p:cNvSpPr>
            <a:spLocks noGrp="1"/>
          </p:cNvSpPr>
          <p:nvPr>
            <p:ph type="sldNum" sz="quarter" idx="12"/>
          </p:nvPr>
        </p:nvSpPr>
        <p:spPr/>
        <p:txBody>
          <a:bodyPr/>
          <a:lstStyle/>
          <a:p>
            <a:fld id="{63CA5BDF-CCF5-FD4E-8DB5-0576DCFD5CCF}" type="slidenum">
              <a:rPr lang="en-US" smtClean="0"/>
              <a:t>12</a:t>
            </a:fld>
            <a:endParaRPr lang="en-US"/>
          </a:p>
        </p:txBody>
      </p:sp>
      <p:pic>
        <p:nvPicPr>
          <p:cNvPr id="4" name="Picture 3">
            <a:extLst>
              <a:ext uri="{FF2B5EF4-FFF2-40B4-BE49-F238E27FC236}">
                <a16:creationId xmlns:a16="http://schemas.microsoft.com/office/drawing/2014/main" id="{3468B37E-E7B0-460E-8E27-4220D709DD9D}"/>
              </a:ext>
            </a:extLst>
          </p:cNvPr>
          <p:cNvPicPr>
            <a:picLocks noChangeAspect="1"/>
          </p:cNvPicPr>
          <p:nvPr/>
        </p:nvPicPr>
        <p:blipFill rotWithShape="1">
          <a:blip r:embed="rId2"/>
          <a:srcRect l="60161" t="16601" r="13897" b="35111"/>
          <a:stretch/>
        </p:blipFill>
        <p:spPr>
          <a:xfrm>
            <a:off x="826475" y="1784735"/>
            <a:ext cx="2461847" cy="2450123"/>
          </a:xfrm>
          <a:prstGeom prst="rect">
            <a:avLst/>
          </a:prstGeom>
        </p:spPr>
      </p:pic>
      <p:sp>
        <p:nvSpPr>
          <p:cNvPr id="6" name="Isosceles Triangle 5">
            <a:extLst>
              <a:ext uri="{FF2B5EF4-FFF2-40B4-BE49-F238E27FC236}">
                <a16:creationId xmlns:a16="http://schemas.microsoft.com/office/drawing/2014/main" id="{95006617-7644-4F48-8159-D3BBDC38EC0F}"/>
              </a:ext>
            </a:extLst>
          </p:cNvPr>
          <p:cNvSpPr/>
          <p:nvPr/>
        </p:nvSpPr>
        <p:spPr>
          <a:xfrm rot="8576057">
            <a:off x="2069260" y="3571810"/>
            <a:ext cx="1887568" cy="1134144"/>
          </a:xfrm>
          <a:prstGeom prst="triangle">
            <a:avLst>
              <a:gd name="adj" fmla="val 552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6091F230-0C8A-499B-BC43-A3D0813DBBC0}"/>
              </a:ext>
            </a:extLst>
          </p:cNvPr>
          <p:cNvSpPr/>
          <p:nvPr/>
        </p:nvSpPr>
        <p:spPr>
          <a:xfrm rot="12985539">
            <a:off x="192660" y="3576470"/>
            <a:ext cx="1887568" cy="1134144"/>
          </a:xfrm>
          <a:prstGeom prst="triangle">
            <a:avLst>
              <a:gd name="adj" fmla="val 552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F508045B-3B91-471C-9BFA-D468C198B57C}"/>
              </a:ext>
            </a:extLst>
          </p:cNvPr>
          <p:cNvSpPr/>
          <p:nvPr/>
        </p:nvSpPr>
        <p:spPr>
          <a:xfrm rot="17758525">
            <a:off x="-341843" y="1693517"/>
            <a:ext cx="1887568" cy="1134144"/>
          </a:xfrm>
          <a:prstGeom prst="triangle">
            <a:avLst>
              <a:gd name="adj" fmla="val 552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4477956-95F0-42E1-AF8D-3D3FED995ABA}"/>
              </a:ext>
            </a:extLst>
          </p:cNvPr>
          <p:cNvSpPr txBox="1"/>
          <p:nvPr/>
        </p:nvSpPr>
        <p:spPr>
          <a:xfrm>
            <a:off x="3865230" y="1759852"/>
            <a:ext cx="7422221" cy="4401205"/>
          </a:xfrm>
          <a:prstGeom prst="rect">
            <a:avLst/>
          </a:prstGeom>
          <a:noFill/>
        </p:spPr>
        <p:txBody>
          <a:bodyPr wrap="square" rtlCol="0">
            <a:spAutoFit/>
          </a:bodyPr>
          <a:lstStyle/>
          <a:p>
            <a:r>
              <a:rPr lang="en-US" sz="2800" b="1" dirty="0">
                <a:latin typeface="Aptos"/>
              </a:rPr>
              <a:t>Social and community context </a:t>
            </a:r>
            <a:r>
              <a:rPr lang="en-US" sz="2800" dirty="0">
                <a:latin typeface="Aptos"/>
              </a:rPr>
              <a:t>focuses on how the characteristics of environments where people live, learn, work, and play affect their health and well-being. It covers topics like community cohesion, civic participation, discrimination, racism, xenophobia, cultural norms, interpersonal violence, workplace conditions, and incarceration. Another contextual factor is immigration status, especially for people who migrated from less-developed countries.</a:t>
            </a:r>
          </a:p>
        </p:txBody>
      </p:sp>
    </p:spTree>
    <p:extLst>
      <p:ext uri="{BB962C8B-B14F-4D97-AF65-F5344CB8AC3E}">
        <p14:creationId xmlns:p14="http://schemas.microsoft.com/office/powerpoint/2010/main" val="4283586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2E6BA8-E5D4-4BA4-B324-B0016604EF6B}"/>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E78F4CA6-ED90-4BC1-936B-3EDDC9AD95A1}"/>
              </a:ext>
            </a:extLst>
          </p:cNvPr>
          <p:cNvSpPr>
            <a:spLocks noGrp="1"/>
          </p:cNvSpPr>
          <p:nvPr>
            <p:ph type="sldNum" sz="quarter" idx="12"/>
          </p:nvPr>
        </p:nvSpPr>
        <p:spPr/>
        <p:txBody>
          <a:bodyPr/>
          <a:lstStyle/>
          <a:p>
            <a:fld id="{63CA5BDF-CCF5-FD4E-8DB5-0576DCFD5CCF}" type="slidenum">
              <a:rPr lang="en-US" smtClean="0"/>
              <a:t>13</a:t>
            </a:fld>
            <a:endParaRPr lang="en-US"/>
          </a:p>
        </p:txBody>
      </p:sp>
      <p:pic>
        <p:nvPicPr>
          <p:cNvPr id="4" name="Picture 3">
            <a:extLst>
              <a:ext uri="{FF2B5EF4-FFF2-40B4-BE49-F238E27FC236}">
                <a16:creationId xmlns:a16="http://schemas.microsoft.com/office/drawing/2014/main" id="{DD2D8ABD-9362-4BEF-B1CC-D8D34D4DE84A}"/>
              </a:ext>
            </a:extLst>
          </p:cNvPr>
          <p:cNvPicPr>
            <a:picLocks noChangeAspect="1"/>
          </p:cNvPicPr>
          <p:nvPr/>
        </p:nvPicPr>
        <p:blipFill rotWithShape="1">
          <a:blip r:embed="rId2"/>
          <a:srcRect l="74367" t="49640" b="2881"/>
          <a:stretch/>
        </p:blipFill>
        <p:spPr>
          <a:xfrm>
            <a:off x="776555" y="1672446"/>
            <a:ext cx="2432540" cy="2409092"/>
          </a:xfrm>
          <a:prstGeom prst="rect">
            <a:avLst/>
          </a:prstGeom>
        </p:spPr>
      </p:pic>
      <p:sp>
        <p:nvSpPr>
          <p:cNvPr id="6" name="Isosceles Triangle 5">
            <a:extLst>
              <a:ext uri="{FF2B5EF4-FFF2-40B4-BE49-F238E27FC236}">
                <a16:creationId xmlns:a16="http://schemas.microsoft.com/office/drawing/2014/main" id="{FDF62B3D-7FE5-4ECF-8D67-4BFAC37BCCCA}"/>
              </a:ext>
            </a:extLst>
          </p:cNvPr>
          <p:cNvSpPr/>
          <p:nvPr/>
        </p:nvSpPr>
        <p:spPr>
          <a:xfrm rot="19398630">
            <a:off x="125889" y="1179808"/>
            <a:ext cx="1887568" cy="1134144"/>
          </a:xfrm>
          <a:prstGeom prst="triangle">
            <a:avLst>
              <a:gd name="adj" fmla="val 552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B560433-D375-4CE8-8029-8DE4F36B81CB}"/>
              </a:ext>
            </a:extLst>
          </p:cNvPr>
          <p:cNvSpPr/>
          <p:nvPr/>
        </p:nvSpPr>
        <p:spPr>
          <a:xfrm>
            <a:off x="1222625" y="3986373"/>
            <a:ext cx="1592494" cy="1061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A5B70FA-6140-4109-B59E-3FF556A3C87D}"/>
              </a:ext>
            </a:extLst>
          </p:cNvPr>
          <p:cNvSpPr/>
          <p:nvPr/>
        </p:nvSpPr>
        <p:spPr>
          <a:xfrm rot="4374193">
            <a:off x="265116" y="3251811"/>
            <a:ext cx="1592494" cy="1061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9AB3F4-EC8E-4142-9EAA-CCD0D0A176C0}"/>
              </a:ext>
            </a:extLst>
          </p:cNvPr>
          <p:cNvSpPr txBox="1"/>
          <p:nvPr/>
        </p:nvSpPr>
        <p:spPr>
          <a:xfrm>
            <a:off x="3865230" y="1759852"/>
            <a:ext cx="7422221" cy="2246769"/>
          </a:xfrm>
          <a:prstGeom prst="rect">
            <a:avLst/>
          </a:prstGeom>
          <a:noFill/>
        </p:spPr>
        <p:txBody>
          <a:bodyPr wrap="square" rtlCol="0">
            <a:spAutoFit/>
          </a:bodyPr>
          <a:lstStyle/>
          <a:p>
            <a:r>
              <a:rPr lang="en-US" sz="2800" b="1" dirty="0">
                <a:latin typeface="Aptos"/>
              </a:rPr>
              <a:t>Economic stability</a:t>
            </a:r>
            <a:r>
              <a:rPr lang="en-US" sz="2800" dirty="0">
                <a:latin typeface="Aptos"/>
              </a:rPr>
              <a:t> explores the link between people's financial resources (like income, cost of living, and socioeconomic status) and their health. Key issues include poverty, employment, food security, and housing stability.</a:t>
            </a:r>
          </a:p>
        </p:txBody>
      </p:sp>
    </p:spTree>
    <p:extLst>
      <p:ext uri="{BB962C8B-B14F-4D97-AF65-F5344CB8AC3E}">
        <p14:creationId xmlns:p14="http://schemas.microsoft.com/office/powerpoint/2010/main" val="2377459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2F10DD-2DA2-4B9C-BC7E-95CFA6B777CF}"/>
              </a:ext>
            </a:extLst>
          </p:cNvPr>
          <p:cNvPicPr>
            <a:picLocks noChangeAspect="1"/>
          </p:cNvPicPr>
          <p:nvPr/>
        </p:nvPicPr>
        <p:blipFill>
          <a:blip r:embed="rId2"/>
          <a:stretch>
            <a:fillRect/>
          </a:stretch>
        </p:blipFill>
        <p:spPr>
          <a:xfrm>
            <a:off x="239731" y="310657"/>
            <a:ext cx="11712539" cy="6236686"/>
          </a:xfrm>
          <a:prstGeom prst="rect">
            <a:avLst/>
          </a:prstGeom>
        </p:spPr>
      </p:pic>
      <p:sp>
        <p:nvSpPr>
          <p:cNvPr id="2" name="Date Placeholder 1">
            <a:extLst>
              <a:ext uri="{FF2B5EF4-FFF2-40B4-BE49-F238E27FC236}">
                <a16:creationId xmlns:a16="http://schemas.microsoft.com/office/drawing/2014/main" id="{5E6652D2-91DC-4750-8BB4-FA1CDC3F0551}"/>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DF1F5021-75A2-4693-B59F-51FD2E92193C}"/>
              </a:ext>
            </a:extLst>
          </p:cNvPr>
          <p:cNvSpPr>
            <a:spLocks noGrp="1"/>
          </p:cNvSpPr>
          <p:nvPr>
            <p:ph type="sldNum" sz="quarter" idx="12"/>
          </p:nvPr>
        </p:nvSpPr>
        <p:spPr/>
        <p:txBody>
          <a:bodyPr/>
          <a:lstStyle/>
          <a:p>
            <a:fld id="{63CA5BDF-CCF5-FD4E-8DB5-0576DCFD5CCF}" type="slidenum">
              <a:rPr lang="en-US" smtClean="0"/>
              <a:t>14</a:t>
            </a:fld>
            <a:endParaRPr lang="en-US"/>
          </a:p>
        </p:txBody>
      </p:sp>
      <p:sp>
        <p:nvSpPr>
          <p:cNvPr id="5" name="TextBox 4">
            <a:extLst>
              <a:ext uri="{FF2B5EF4-FFF2-40B4-BE49-F238E27FC236}">
                <a16:creationId xmlns:a16="http://schemas.microsoft.com/office/drawing/2014/main" id="{13681F35-CD85-4466-94F2-62EE2A71396E}"/>
              </a:ext>
            </a:extLst>
          </p:cNvPr>
          <p:cNvSpPr txBox="1"/>
          <p:nvPr/>
        </p:nvSpPr>
        <p:spPr>
          <a:xfrm>
            <a:off x="123290" y="156768"/>
            <a:ext cx="6743577" cy="307777"/>
          </a:xfrm>
          <a:prstGeom prst="rect">
            <a:avLst/>
          </a:prstGeom>
          <a:noFill/>
        </p:spPr>
        <p:txBody>
          <a:bodyPr wrap="none" rtlCol="0">
            <a:spAutoFit/>
          </a:bodyPr>
          <a:lstStyle/>
          <a:p>
            <a:r>
              <a:rPr lang="en-US" sz="1400" dirty="0">
                <a:latin typeface="Aptos"/>
                <a:hlinkClick r:id="rId3"/>
              </a:rPr>
              <a:t>https://www.researchallofus.org/data-tools/survey-explorer/social-determinants-survey/</a:t>
            </a:r>
            <a:r>
              <a:rPr lang="en-US" sz="1400" dirty="0">
                <a:latin typeface="Aptos"/>
              </a:rPr>
              <a:t> </a:t>
            </a:r>
          </a:p>
        </p:txBody>
      </p:sp>
    </p:spTree>
    <p:extLst>
      <p:ext uri="{BB962C8B-B14F-4D97-AF65-F5344CB8AC3E}">
        <p14:creationId xmlns:p14="http://schemas.microsoft.com/office/powerpoint/2010/main" val="4102042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7D9D7D-4061-4B0A-A09A-95CD2D7298E4}"/>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902E5B32-9B57-4B70-A2F6-19076FE75B4D}"/>
              </a:ext>
            </a:extLst>
          </p:cNvPr>
          <p:cNvSpPr>
            <a:spLocks noGrp="1"/>
          </p:cNvSpPr>
          <p:nvPr>
            <p:ph type="sldNum" sz="quarter" idx="12"/>
          </p:nvPr>
        </p:nvSpPr>
        <p:spPr/>
        <p:txBody>
          <a:bodyPr/>
          <a:lstStyle/>
          <a:p>
            <a:fld id="{63CA5BDF-CCF5-FD4E-8DB5-0576DCFD5CCF}" type="slidenum">
              <a:rPr lang="en-US" smtClean="0"/>
              <a:t>15</a:t>
            </a:fld>
            <a:endParaRPr lang="en-US"/>
          </a:p>
        </p:txBody>
      </p:sp>
      <p:pic>
        <p:nvPicPr>
          <p:cNvPr id="5" name="Picture 4">
            <a:extLst>
              <a:ext uri="{FF2B5EF4-FFF2-40B4-BE49-F238E27FC236}">
                <a16:creationId xmlns:a16="http://schemas.microsoft.com/office/drawing/2014/main" id="{4644CDD0-4F52-4A37-A247-833A9EFAA63F}"/>
              </a:ext>
            </a:extLst>
          </p:cNvPr>
          <p:cNvPicPr>
            <a:picLocks noChangeAspect="1"/>
          </p:cNvPicPr>
          <p:nvPr/>
        </p:nvPicPr>
        <p:blipFill>
          <a:blip r:embed="rId2"/>
          <a:stretch>
            <a:fillRect/>
          </a:stretch>
        </p:blipFill>
        <p:spPr>
          <a:xfrm>
            <a:off x="324438" y="584824"/>
            <a:ext cx="7248525" cy="5400675"/>
          </a:xfrm>
          <a:prstGeom prst="rect">
            <a:avLst/>
          </a:prstGeom>
        </p:spPr>
      </p:pic>
      <p:pic>
        <p:nvPicPr>
          <p:cNvPr id="4" name="Picture 3">
            <a:extLst>
              <a:ext uri="{FF2B5EF4-FFF2-40B4-BE49-F238E27FC236}">
                <a16:creationId xmlns:a16="http://schemas.microsoft.com/office/drawing/2014/main" id="{5702326C-33C0-479D-A5B2-CCABD5B318D7}"/>
              </a:ext>
            </a:extLst>
          </p:cNvPr>
          <p:cNvPicPr>
            <a:picLocks noChangeAspect="1"/>
          </p:cNvPicPr>
          <p:nvPr/>
        </p:nvPicPr>
        <p:blipFill>
          <a:blip r:embed="rId3"/>
          <a:stretch>
            <a:fillRect/>
          </a:stretch>
        </p:blipFill>
        <p:spPr>
          <a:xfrm>
            <a:off x="4490015" y="172092"/>
            <a:ext cx="7129833" cy="6513816"/>
          </a:xfrm>
          <a:prstGeom prst="rect">
            <a:avLst/>
          </a:prstGeom>
        </p:spPr>
      </p:pic>
    </p:spTree>
    <p:extLst>
      <p:ext uri="{BB962C8B-B14F-4D97-AF65-F5344CB8AC3E}">
        <p14:creationId xmlns:p14="http://schemas.microsoft.com/office/powerpoint/2010/main" val="160575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954973-735C-4B7B-8F25-A10CAADD587F}"/>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E4ECD2CE-D3A9-4F9C-8F71-481C706DECF8}"/>
              </a:ext>
            </a:extLst>
          </p:cNvPr>
          <p:cNvSpPr>
            <a:spLocks noGrp="1"/>
          </p:cNvSpPr>
          <p:nvPr>
            <p:ph type="sldNum" sz="quarter" idx="12"/>
          </p:nvPr>
        </p:nvSpPr>
        <p:spPr/>
        <p:txBody>
          <a:bodyPr/>
          <a:lstStyle/>
          <a:p>
            <a:fld id="{63CA5BDF-CCF5-FD4E-8DB5-0576DCFD5CCF}" type="slidenum">
              <a:rPr lang="en-US" smtClean="0"/>
              <a:t>16</a:t>
            </a:fld>
            <a:endParaRPr lang="en-US"/>
          </a:p>
        </p:txBody>
      </p:sp>
      <p:sp>
        <p:nvSpPr>
          <p:cNvPr id="4" name="Subtitle 2">
            <a:extLst>
              <a:ext uri="{FF2B5EF4-FFF2-40B4-BE49-F238E27FC236}">
                <a16:creationId xmlns:a16="http://schemas.microsoft.com/office/drawing/2014/main" id="{ABE4044A-A55B-47FC-B0F5-D3591F829A3F}"/>
              </a:ext>
            </a:extLst>
          </p:cNvPr>
          <p:cNvSpPr txBox="1">
            <a:spLocks/>
          </p:cNvSpPr>
          <p:nvPr/>
        </p:nvSpPr>
        <p:spPr>
          <a:xfrm>
            <a:off x="1524000" y="3602038"/>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rgbClr val="0E2C4D"/>
                </a:solidFill>
                <a:latin typeface="Aptos" panose="020B0004020202020204"/>
              </a:rPr>
              <a:t>Socioeconomic deprivation (SED)</a:t>
            </a:r>
          </a:p>
        </p:txBody>
      </p:sp>
    </p:spTree>
    <p:extLst>
      <p:ext uri="{BB962C8B-B14F-4D97-AF65-F5344CB8AC3E}">
        <p14:creationId xmlns:p14="http://schemas.microsoft.com/office/powerpoint/2010/main" val="2582173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Socioeconomic deprivation (SED)</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a:bodyPr>
          <a:lstStyle/>
          <a:p>
            <a:r>
              <a:rPr lang="en-US" dirty="0">
                <a:latin typeface="Aptos" panose="020B0004020202020204" pitchFamily="34" charset="0"/>
              </a:rPr>
              <a:t>Lack of the social, economic, and material resources that are required to ensure overall well-being and standard of living </a:t>
            </a:r>
          </a:p>
          <a:p>
            <a:r>
              <a:rPr lang="en-US" dirty="0">
                <a:latin typeface="Aptos" panose="020B0004020202020204" pitchFamily="34" charset="0"/>
              </a:rPr>
              <a:t>Can be measured by a variety of factors, including education, employment, income, and housing</a:t>
            </a:r>
          </a:p>
          <a:p>
            <a:r>
              <a:rPr lang="en-US" dirty="0">
                <a:latin typeface="Aptos" panose="020B0004020202020204" pitchFamily="34" charset="0"/>
              </a:rPr>
              <a:t>Numerous health outcomes, and in particular health disparities between social groups, have been associated with socioeconomic deprivation</a:t>
            </a:r>
          </a:p>
          <a:p>
            <a:r>
              <a:rPr lang="en-US" dirty="0">
                <a:latin typeface="Aptos" panose="020B0004020202020204" pitchFamily="34" charset="0"/>
              </a:rPr>
              <a:t>Can affect health outcomes via limited access to healthcare, elevated stress, unhealthy behaviors, and harmful environmental exposures</a:t>
            </a: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17</a:t>
            </a:fld>
            <a:endParaRPr lang="en-US"/>
          </a:p>
        </p:txBody>
      </p:sp>
    </p:spTree>
    <p:extLst>
      <p:ext uri="{BB962C8B-B14F-4D97-AF65-F5344CB8AC3E}">
        <p14:creationId xmlns:p14="http://schemas.microsoft.com/office/powerpoint/2010/main" val="1750704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Place-based SED</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a:bodyPr>
          <a:lstStyle/>
          <a:p>
            <a:r>
              <a:rPr lang="en-US" dirty="0">
                <a:latin typeface="Aptos" panose="020B0004020202020204" pitchFamily="34" charset="0"/>
              </a:rPr>
              <a:t>SED is often measured at the area-level using composite indices that combine measures across multiple dimensions of deprivation </a:t>
            </a:r>
          </a:p>
          <a:p>
            <a:r>
              <a:rPr lang="en-US" dirty="0">
                <a:latin typeface="Aptos" panose="020B0004020202020204" pitchFamily="34" charset="0"/>
              </a:rPr>
              <a:t>Community deprivation index combines socioeconomic variables on education, health insurance, housing, income, and poverty from the American Community Survey </a:t>
            </a:r>
          </a:p>
          <a:p>
            <a:pPr marL="0" indent="0" algn="r">
              <a:buNone/>
            </a:pPr>
            <a:endParaRPr lang="en-US" sz="1800" dirty="0">
              <a:latin typeface="Aptos" panose="020B0004020202020204" pitchFamily="34" charset="0"/>
              <a:hlinkClick r:id="rId2"/>
            </a:endParaRPr>
          </a:p>
          <a:p>
            <a:pPr marL="0" indent="0" algn="r">
              <a:buNone/>
            </a:pPr>
            <a:r>
              <a:rPr lang="en-US" sz="1800" dirty="0">
                <a:latin typeface="Aptos" panose="020B0004020202020204" pitchFamily="34" charset="0"/>
                <a:hlinkClick r:id="rId2"/>
              </a:rPr>
              <a:t>https://github.com/geomarker-io/dep_index</a:t>
            </a:r>
            <a:r>
              <a:rPr lang="en-US" sz="1800" dirty="0">
                <a:latin typeface="Aptos" panose="020B0004020202020204" pitchFamily="34" charset="0"/>
              </a:rPr>
              <a:t> </a:t>
            </a: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18</a:t>
            </a:fld>
            <a:endParaRPr lang="en-US"/>
          </a:p>
        </p:txBody>
      </p:sp>
    </p:spTree>
    <p:extLst>
      <p:ext uri="{BB962C8B-B14F-4D97-AF65-F5344CB8AC3E}">
        <p14:creationId xmlns:p14="http://schemas.microsoft.com/office/powerpoint/2010/main" val="796053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nchor="t"/>
          <a:lstStyle/>
          <a:p>
            <a:r>
              <a:rPr lang="en-US" dirty="0">
                <a:solidFill>
                  <a:srgbClr val="0E2C4D"/>
                </a:solidFill>
                <a:latin typeface="Aptos" panose="020B0004020202020204" pitchFamily="34" charset="0"/>
              </a:rPr>
              <a:t>Community deprivation index </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19</a:t>
            </a:fld>
            <a:endParaRPr lang="en-US"/>
          </a:p>
        </p:txBody>
      </p:sp>
      <p:sp>
        <p:nvSpPr>
          <p:cNvPr id="8" name="Rectangle 7">
            <a:extLst>
              <a:ext uri="{FF2B5EF4-FFF2-40B4-BE49-F238E27FC236}">
                <a16:creationId xmlns:a16="http://schemas.microsoft.com/office/drawing/2014/main" id="{84DAE087-FCE1-4BCC-BBBF-2BD06C6EC0E1}"/>
              </a:ext>
            </a:extLst>
          </p:cNvPr>
          <p:cNvSpPr/>
          <p:nvPr/>
        </p:nvSpPr>
        <p:spPr>
          <a:xfrm>
            <a:off x="947509" y="960395"/>
            <a:ext cx="4435445" cy="369332"/>
          </a:xfrm>
          <a:prstGeom prst="rect">
            <a:avLst/>
          </a:prstGeom>
        </p:spPr>
        <p:txBody>
          <a:bodyPr wrap="none">
            <a:spAutoFit/>
          </a:bodyPr>
          <a:lstStyle/>
          <a:p>
            <a:pPr algn="r"/>
            <a:r>
              <a:rPr lang="en-US" dirty="0">
                <a:latin typeface="Aptos" panose="020B0004020202020204" pitchFamily="34" charset="0"/>
                <a:hlinkClick r:id="rId2"/>
              </a:rPr>
              <a:t>https://github.com/geomarker-io/dep_index</a:t>
            </a:r>
            <a:r>
              <a:rPr lang="en-US" dirty="0">
                <a:latin typeface="Aptos" panose="020B0004020202020204" pitchFamily="34" charset="0"/>
              </a:rPr>
              <a:t> </a:t>
            </a:r>
          </a:p>
        </p:txBody>
      </p:sp>
      <p:pic>
        <p:nvPicPr>
          <p:cNvPr id="9" name="Picture 8">
            <a:extLst>
              <a:ext uri="{FF2B5EF4-FFF2-40B4-BE49-F238E27FC236}">
                <a16:creationId xmlns:a16="http://schemas.microsoft.com/office/drawing/2014/main" id="{FC09F9DB-3DCA-4C23-933A-B3963750C58B}"/>
              </a:ext>
            </a:extLst>
          </p:cNvPr>
          <p:cNvPicPr>
            <a:picLocks noChangeAspect="1"/>
          </p:cNvPicPr>
          <p:nvPr/>
        </p:nvPicPr>
        <p:blipFill rotWithShape="1">
          <a:blip r:embed="rId3"/>
          <a:srcRect b="65128"/>
          <a:stretch/>
        </p:blipFill>
        <p:spPr>
          <a:xfrm>
            <a:off x="1663474" y="3339555"/>
            <a:ext cx="8865053" cy="3263328"/>
          </a:xfrm>
          <a:prstGeom prst="rect">
            <a:avLst/>
          </a:prstGeom>
        </p:spPr>
      </p:pic>
      <p:pic>
        <p:nvPicPr>
          <p:cNvPr id="10" name="Picture 9">
            <a:extLst>
              <a:ext uri="{FF2B5EF4-FFF2-40B4-BE49-F238E27FC236}">
                <a16:creationId xmlns:a16="http://schemas.microsoft.com/office/drawing/2014/main" id="{95477640-A333-4564-9C2C-F2038F06E60B}"/>
              </a:ext>
            </a:extLst>
          </p:cNvPr>
          <p:cNvPicPr>
            <a:picLocks noChangeAspect="1"/>
          </p:cNvPicPr>
          <p:nvPr/>
        </p:nvPicPr>
        <p:blipFill rotWithShape="1">
          <a:blip r:embed="rId3"/>
          <a:srcRect t="34651"/>
          <a:stretch/>
        </p:blipFill>
        <p:spPr>
          <a:xfrm>
            <a:off x="7462793" y="683721"/>
            <a:ext cx="3849976" cy="2655834"/>
          </a:xfrm>
          <a:prstGeom prst="rect">
            <a:avLst/>
          </a:prstGeom>
        </p:spPr>
      </p:pic>
      <p:pic>
        <p:nvPicPr>
          <p:cNvPr id="11" name="Picture 10">
            <a:extLst>
              <a:ext uri="{FF2B5EF4-FFF2-40B4-BE49-F238E27FC236}">
                <a16:creationId xmlns:a16="http://schemas.microsoft.com/office/drawing/2014/main" id="{342D0ED2-9B32-4380-B6BF-5511E4017167}"/>
              </a:ext>
            </a:extLst>
          </p:cNvPr>
          <p:cNvPicPr>
            <a:picLocks noChangeAspect="1"/>
          </p:cNvPicPr>
          <p:nvPr/>
        </p:nvPicPr>
        <p:blipFill>
          <a:blip r:embed="rId4"/>
          <a:stretch>
            <a:fillRect/>
          </a:stretch>
        </p:blipFill>
        <p:spPr>
          <a:xfrm>
            <a:off x="947509" y="1423992"/>
            <a:ext cx="5539154" cy="1736853"/>
          </a:xfrm>
          <a:prstGeom prst="rect">
            <a:avLst/>
          </a:prstGeom>
        </p:spPr>
      </p:pic>
      <p:cxnSp>
        <p:nvCxnSpPr>
          <p:cNvPr id="13" name="Straight Connector 12">
            <a:extLst>
              <a:ext uri="{FF2B5EF4-FFF2-40B4-BE49-F238E27FC236}">
                <a16:creationId xmlns:a16="http://schemas.microsoft.com/office/drawing/2014/main" id="{6BE71B1D-ACDD-4E65-B0F1-D55B7303DCD1}"/>
              </a:ext>
            </a:extLst>
          </p:cNvPr>
          <p:cNvCxnSpPr/>
          <p:nvPr/>
        </p:nvCxnSpPr>
        <p:spPr>
          <a:xfrm>
            <a:off x="5322277" y="4507523"/>
            <a:ext cx="465992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D39DCC8-F19B-4F6C-8EDC-16665B790C04}"/>
              </a:ext>
            </a:extLst>
          </p:cNvPr>
          <p:cNvCxnSpPr>
            <a:cxnSpLocks/>
          </p:cNvCxnSpPr>
          <p:nvPr/>
        </p:nvCxnSpPr>
        <p:spPr>
          <a:xfrm>
            <a:off x="1826740" y="4765431"/>
            <a:ext cx="76982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21D07B-48A4-42B5-8F74-B3F2C5477A0D}"/>
              </a:ext>
            </a:extLst>
          </p:cNvPr>
          <p:cNvCxnSpPr>
            <a:cxnSpLocks/>
          </p:cNvCxnSpPr>
          <p:nvPr/>
        </p:nvCxnSpPr>
        <p:spPr>
          <a:xfrm>
            <a:off x="1838464" y="5005753"/>
            <a:ext cx="82961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B71C5A1-C587-4C9A-9E59-5C7410F800D9}"/>
              </a:ext>
            </a:extLst>
          </p:cNvPr>
          <p:cNvCxnSpPr>
            <a:cxnSpLocks/>
          </p:cNvCxnSpPr>
          <p:nvPr/>
        </p:nvCxnSpPr>
        <p:spPr>
          <a:xfrm>
            <a:off x="1826740" y="5269522"/>
            <a:ext cx="71414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953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Session 5 overview</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lstStyle/>
          <a:p>
            <a:r>
              <a:rPr lang="en-US" dirty="0">
                <a:latin typeface="Aptos" panose="020B0004020202020204" pitchFamily="34" charset="0"/>
              </a:rPr>
              <a:t>Integrative research</a:t>
            </a:r>
          </a:p>
          <a:p>
            <a:r>
              <a:rPr lang="en-US" dirty="0">
                <a:latin typeface="Aptos" panose="020B0004020202020204" pitchFamily="34" charset="0"/>
              </a:rPr>
              <a:t>Social determinants of health (SDOH)</a:t>
            </a:r>
          </a:p>
          <a:p>
            <a:r>
              <a:rPr lang="en-US" dirty="0">
                <a:latin typeface="Aptos" panose="020B0004020202020204" pitchFamily="34" charset="0"/>
              </a:rPr>
              <a:t>Socioenvironmental deprivation (SED)</a:t>
            </a:r>
          </a:p>
          <a:p>
            <a:r>
              <a:rPr lang="en-US" dirty="0">
                <a:latin typeface="Aptos" panose="020B0004020202020204" pitchFamily="34" charset="0"/>
              </a:rPr>
              <a:t>Modeling SED &amp; disparities</a:t>
            </a:r>
          </a:p>
          <a:p>
            <a:r>
              <a:rPr lang="en-US" dirty="0">
                <a:latin typeface="Aptos" panose="020B0004020202020204" pitchFamily="34" charset="0"/>
              </a:rPr>
              <a:t>Mediation analysis for health disparities</a:t>
            </a:r>
          </a:p>
          <a:p>
            <a:r>
              <a:rPr lang="en-US" dirty="0">
                <a:latin typeface="Aptos" panose="020B0004020202020204" pitchFamily="34" charset="0"/>
              </a:rPr>
              <a:t>Examples</a:t>
            </a:r>
          </a:p>
          <a:p>
            <a:r>
              <a:rPr lang="en-US" dirty="0">
                <a:latin typeface="Aptos" panose="020B0004020202020204" pitchFamily="34" charset="0"/>
              </a:rPr>
              <a:t>Ethics</a:t>
            </a:r>
          </a:p>
          <a:p>
            <a:pPr marL="0" indent="0">
              <a:buNone/>
            </a:pP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2</a:t>
            </a:fld>
            <a:endParaRPr lang="en-US"/>
          </a:p>
        </p:txBody>
      </p:sp>
    </p:spTree>
    <p:extLst>
      <p:ext uri="{BB962C8B-B14F-4D97-AF65-F5344CB8AC3E}">
        <p14:creationId xmlns:p14="http://schemas.microsoft.com/office/powerpoint/2010/main" val="1915836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nchor="t"/>
          <a:lstStyle/>
          <a:p>
            <a:r>
              <a:rPr lang="en-US" dirty="0">
                <a:solidFill>
                  <a:srgbClr val="0E2C4D"/>
                </a:solidFill>
                <a:latin typeface="Aptos" panose="020B0004020202020204" pitchFamily="34" charset="0"/>
              </a:rPr>
              <a:t>Community deprivation index </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20</a:t>
            </a:fld>
            <a:endParaRPr lang="en-US"/>
          </a:p>
        </p:txBody>
      </p:sp>
      <p:sp>
        <p:nvSpPr>
          <p:cNvPr id="8" name="Rectangle 7">
            <a:extLst>
              <a:ext uri="{FF2B5EF4-FFF2-40B4-BE49-F238E27FC236}">
                <a16:creationId xmlns:a16="http://schemas.microsoft.com/office/drawing/2014/main" id="{84DAE087-FCE1-4BCC-BBBF-2BD06C6EC0E1}"/>
              </a:ext>
            </a:extLst>
          </p:cNvPr>
          <p:cNvSpPr/>
          <p:nvPr/>
        </p:nvSpPr>
        <p:spPr>
          <a:xfrm>
            <a:off x="947509" y="960395"/>
            <a:ext cx="4435445" cy="369332"/>
          </a:xfrm>
          <a:prstGeom prst="rect">
            <a:avLst/>
          </a:prstGeom>
        </p:spPr>
        <p:txBody>
          <a:bodyPr wrap="none">
            <a:spAutoFit/>
          </a:bodyPr>
          <a:lstStyle/>
          <a:p>
            <a:pPr algn="r"/>
            <a:r>
              <a:rPr lang="en-US" dirty="0">
                <a:latin typeface="Aptos" panose="020B0004020202020204" pitchFamily="34" charset="0"/>
                <a:hlinkClick r:id="rId2"/>
              </a:rPr>
              <a:t>https://github.com/geomarker-io/dep_index</a:t>
            </a:r>
            <a:r>
              <a:rPr lang="en-US" dirty="0">
                <a:latin typeface="Aptos" panose="020B0004020202020204" pitchFamily="34" charset="0"/>
              </a:rPr>
              <a:t> </a:t>
            </a:r>
          </a:p>
        </p:txBody>
      </p:sp>
      <p:pic>
        <p:nvPicPr>
          <p:cNvPr id="3" name="Picture 2">
            <a:extLst>
              <a:ext uri="{FF2B5EF4-FFF2-40B4-BE49-F238E27FC236}">
                <a16:creationId xmlns:a16="http://schemas.microsoft.com/office/drawing/2014/main" id="{94D67C3D-749F-4F9C-B971-85696D4B49F2}"/>
              </a:ext>
            </a:extLst>
          </p:cNvPr>
          <p:cNvPicPr>
            <a:picLocks noChangeAspect="1"/>
          </p:cNvPicPr>
          <p:nvPr/>
        </p:nvPicPr>
        <p:blipFill rotWithShape="1">
          <a:blip r:embed="rId3"/>
          <a:srcRect l="914" r="1"/>
          <a:stretch/>
        </p:blipFill>
        <p:spPr>
          <a:xfrm>
            <a:off x="2080846" y="1867125"/>
            <a:ext cx="8030308" cy="3123750"/>
          </a:xfrm>
          <a:prstGeom prst="rect">
            <a:avLst/>
          </a:prstGeom>
        </p:spPr>
      </p:pic>
    </p:spTree>
    <p:extLst>
      <p:ext uri="{BB962C8B-B14F-4D97-AF65-F5344CB8AC3E}">
        <p14:creationId xmlns:p14="http://schemas.microsoft.com/office/powerpoint/2010/main" val="3243077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nchor="t"/>
          <a:lstStyle/>
          <a:p>
            <a:r>
              <a:rPr lang="en-US" dirty="0">
                <a:solidFill>
                  <a:srgbClr val="0E2C4D"/>
                </a:solidFill>
                <a:latin typeface="Aptos" panose="020B0004020202020204" pitchFamily="34" charset="0"/>
              </a:rPr>
              <a:t>Community deprivation index </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21</a:t>
            </a:fld>
            <a:endParaRPr lang="en-US"/>
          </a:p>
        </p:txBody>
      </p:sp>
      <p:sp>
        <p:nvSpPr>
          <p:cNvPr id="8" name="Rectangle 7">
            <a:extLst>
              <a:ext uri="{FF2B5EF4-FFF2-40B4-BE49-F238E27FC236}">
                <a16:creationId xmlns:a16="http://schemas.microsoft.com/office/drawing/2014/main" id="{84DAE087-FCE1-4BCC-BBBF-2BD06C6EC0E1}"/>
              </a:ext>
            </a:extLst>
          </p:cNvPr>
          <p:cNvSpPr/>
          <p:nvPr/>
        </p:nvSpPr>
        <p:spPr>
          <a:xfrm>
            <a:off x="947509" y="960395"/>
            <a:ext cx="4435445" cy="369332"/>
          </a:xfrm>
          <a:prstGeom prst="rect">
            <a:avLst/>
          </a:prstGeom>
        </p:spPr>
        <p:txBody>
          <a:bodyPr wrap="none">
            <a:spAutoFit/>
          </a:bodyPr>
          <a:lstStyle/>
          <a:p>
            <a:pPr algn="r"/>
            <a:r>
              <a:rPr lang="en-US" dirty="0">
                <a:latin typeface="Aptos" panose="020B0004020202020204" pitchFamily="34" charset="0"/>
                <a:hlinkClick r:id="rId2"/>
              </a:rPr>
              <a:t>https://github.com/geomarker-io/dep_index</a:t>
            </a:r>
            <a:r>
              <a:rPr lang="en-US" dirty="0">
                <a:latin typeface="Aptos" panose="020B0004020202020204" pitchFamily="34" charset="0"/>
              </a:rPr>
              <a:t> </a:t>
            </a:r>
          </a:p>
        </p:txBody>
      </p:sp>
      <p:pic>
        <p:nvPicPr>
          <p:cNvPr id="6" name="Picture 5">
            <a:extLst>
              <a:ext uri="{FF2B5EF4-FFF2-40B4-BE49-F238E27FC236}">
                <a16:creationId xmlns:a16="http://schemas.microsoft.com/office/drawing/2014/main" id="{A4F5902F-302C-4E3F-AFE1-B5419D719502}"/>
              </a:ext>
            </a:extLst>
          </p:cNvPr>
          <p:cNvPicPr>
            <a:picLocks noChangeAspect="1"/>
          </p:cNvPicPr>
          <p:nvPr/>
        </p:nvPicPr>
        <p:blipFill>
          <a:blip r:embed="rId3"/>
          <a:stretch>
            <a:fillRect/>
          </a:stretch>
        </p:blipFill>
        <p:spPr>
          <a:xfrm>
            <a:off x="3431931" y="1393336"/>
            <a:ext cx="5328139" cy="5328139"/>
          </a:xfrm>
          <a:prstGeom prst="rect">
            <a:avLst/>
          </a:prstGeom>
        </p:spPr>
      </p:pic>
    </p:spTree>
    <p:extLst>
      <p:ext uri="{BB962C8B-B14F-4D97-AF65-F5344CB8AC3E}">
        <p14:creationId xmlns:p14="http://schemas.microsoft.com/office/powerpoint/2010/main" val="3527953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nchor="t"/>
          <a:lstStyle/>
          <a:p>
            <a:r>
              <a:rPr lang="en-US" dirty="0">
                <a:solidFill>
                  <a:srgbClr val="0E2C4D"/>
                </a:solidFill>
                <a:latin typeface="Aptos" panose="020B0004020202020204" pitchFamily="34" charset="0"/>
              </a:rPr>
              <a:t>Community deprivation index </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22</a:t>
            </a:fld>
            <a:endParaRPr lang="en-US"/>
          </a:p>
        </p:txBody>
      </p:sp>
      <p:sp>
        <p:nvSpPr>
          <p:cNvPr id="8" name="Rectangle 7">
            <a:extLst>
              <a:ext uri="{FF2B5EF4-FFF2-40B4-BE49-F238E27FC236}">
                <a16:creationId xmlns:a16="http://schemas.microsoft.com/office/drawing/2014/main" id="{84DAE087-FCE1-4BCC-BBBF-2BD06C6EC0E1}"/>
              </a:ext>
            </a:extLst>
          </p:cNvPr>
          <p:cNvSpPr/>
          <p:nvPr/>
        </p:nvSpPr>
        <p:spPr>
          <a:xfrm>
            <a:off x="947509" y="960395"/>
            <a:ext cx="4435445" cy="369332"/>
          </a:xfrm>
          <a:prstGeom prst="rect">
            <a:avLst/>
          </a:prstGeom>
        </p:spPr>
        <p:txBody>
          <a:bodyPr wrap="none">
            <a:spAutoFit/>
          </a:bodyPr>
          <a:lstStyle/>
          <a:p>
            <a:pPr algn="r"/>
            <a:r>
              <a:rPr lang="en-US" dirty="0">
                <a:latin typeface="Aptos" panose="020B0004020202020204" pitchFamily="34" charset="0"/>
                <a:hlinkClick r:id="rId2"/>
              </a:rPr>
              <a:t>https://github.com/geomarker-io/dep_index</a:t>
            </a:r>
            <a:r>
              <a:rPr lang="en-US" dirty="0">
                <a:latin typeface="Aptos" panose="020B0004020202020204" pitchFamily="34" charset="0"/>
              </a:rPr>
              <a:t> </a:t>
            </a:r>
          </a:p>
        </p:txBody>
      </p:sp>
      <p:pic>
        <p:nvPicPr>
          <p:cNvPr id="7" name="Picture 6">
            <a:extLst>
              <a:ext uri="{FF2B5EF4-FFF2-40B4-BE49-F238E27FC236}">
                <a16:creationId xmlns:a16="http://schemas.microsoft.com/office/drawing/2014/main" id="{954A5CC5-8424-4379-91F6-2AAC6BB0E787}"/>
              </a:ext>
            </a:extLst>
          </p:cNvPr>
          <p:cNvPicPr>
            <a:picLocks noChangeAspect="1"/>
          </p:cNvPicPr>
          <p:nvPr/>
        </p:nvPicPr>
        <p:blipFill>
          <a:blip r:embed="rId3"/>
          <a:stretch>
            <a:fillRect/>
          </a:stretch>
        </p:blipFill>
        <p:spPr>
          <a:xfrm>
            <a:off x="2454205" y="2036759"/>
            <a:ext cx="7283590" cy="2913436"/>
          </a:xfrm>
          <a:prstGeom prst="rect">
            <a:avLst/>
          </a:prstGeom>
        </p:spPr>
      </p:pic>
    </p:spTree>
    <p:extLst>
      <p:ext uri="{BB962C8B-B14F-4D97-AF65-F5344CB8AC3E}">
        <p14:creationId xmlns:p14="http://schemas.microsoft.com/office/powerpoint/2010/main" val="863885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nchor="t"/>
          <a:lstStyle/>
          <a:p>
            <a:r>
              <a:rPr lang="en-US" dirty="0">
                <a:solidFill>
                  <a:srgbClr val="0E2C4D"/>
                </a:solidFill>
                <a:latin typeface="Aptos" panose="020B0004020202020204" pitchFamily="34" charset="0"/>
              </a:rPr>
              <a:t>Community deprivation index </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23</a:t>
            </a:fld>
            <a:endParaRPr lang="en-US"/>
          </a:p>
        </p:txBody>
      </p:sp>
      <p:sp>
        <p:nvSpPr>
          <p:cNvPr id="8" name="Rectangle 7">
            <a:extLst>
              <a:ext uri="{FF2B5EF4-FFF2-40B4-BE49-F238E27FC236}">
                <a16:creationId xmlns:a16="http://schemas.microsoft.com/office/drawing/2014/main" id="{84DAE087-FCE1-4BCC-BBBF-2BD06C6EC0E1}"/>
              </a:ext>
            </a:extLst>
          </p:cNvPr>
          <p:cNvSpPr/>
          <p:nvPr/>
        </p:nvSpPr>
        <p:spPr>
          <a:xfrm>
            <a:off x="947509" y="960395"/>
            <a:ext cx="4435445" cy="369332"/>
          </a:xfrm>
          <a:prstGeom prst="rect">
            <a:avLst/>
          </a:prstGeom>
        </p:spPr>
        <p:txBody>
          <a:bodyPr wrap="none">
            <a:spAutoFit/>
          </a:bodyPr>
          <a:lstStyle/>
          <a:p>
            <a:pPr algn="r"/>
            <a:r>
              <a:rPr lang="en-US" dirty="0">
                <a:latin typeface="Aptos" panose="020B0004020202020204" pitchFamily="34" charset="0"/>
                <a:hlinkClick r:id="rId2"/>
              </a:rPr>
              <a:t>https://github.com/geomarker-io/dep_index</a:t>
            </a:r>
            <a:r>
              <a:rPr lang="en-US" dirty="0">
                <a:latin typeface="Aptos" panose="020B0004020202020204" pitchFamily="34" charset="0"/>
              </a:rPr>
              <a:t> </a:t>
            </a:r>
          </a:p>
        </p:txBody>
      </p:sp>
      <p:pic>
        <p:nvPicPr>
          <p:cNvPr id="9" name="Picture 8">
            <a:extLst>
              <a:ext uri="{FF2B5EF4-FFF2-40B4-BE49-F238E27FC236}">
                <a16:creationId xmlns:a16="http://schemas.microsoft.com/office/drawing/2014/main" id="{DC95FB29-FBCB-4268-ADB3-819DFBFD8FAD}"/>
              </a:ext>
            </a:extLst>
          </p:cNvPr>
          <p:cNvPicPr>
            <a:picLocks noChangeAspect="1"/>
          </p:cNvPicPr>
          <p:nvPr/>
        </p:nvPicPr>
        <p:blipFill>
          <a:blip r:embed="rId3"/>
          <a:stretch>
            <a:fillRect/>
          </a:stretch>
        </p:blipFill>
        <p:spPr>
          <a:xfrm>
            <a:off x="3074377" y="1924997"/>
            <a:ext cx="6043246" cy="3625948"/>
          </a:xfrm>
          <a:prstGeom prst="rect">
            <a:avLst/>
          </a:prstGeom>
        </p:spPr>
      </p:pic>
    </p:spTree>
    <p:extLst>
      <p:ext uri="{BB962C8B-B14F-4D97-AF65-F5344CB8AC3E}">
        <p14:creationId xmlns:p14="http://schemas.microsoft.com/office/powerpoint/2010/main" val="2768400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nchor="t"/>
          <a:lstStyle/>
          <a:p>
            <a:r>
              <a:rPr lang="en-US" dirty="0">
                <a:solidFill>
                  <a:srgbClr val="0E2C4D"/>
                </a:solidFill>
                <a:latin typeface="Aptos" panose="020B0004020202020204" pitchFamily="34" charset="0"/>
              </a:rPr>
              <a:t>Community deprivation index </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24</a:t>
            </a:fld>
            <a:endParaRPr lang="en-US"/>
          </a:p>
        </p:txBody>
      </p:sp>
      <p:sp>
        <p:nvSpPr>
          <p:cNvPr id="8" name="Rectangle 7">
            <a:extLst>
              <a:ext uri="{FF2B5EF4-FFF2-40B4-BE49-F238E27FC236}">
                <a16:creationId xmlns:a16="http://schemas.microsoft.com/office/drawing/2014/main" id="{84DAE087-FCE1-4BCC-BBBF-2BD06C6EC0E1}"/>
              </a:ext>
            </a:extLst>
          </p:cNvPr>
          <p:cNvSpPr/>
          <p:nvPr/>
        </p:nvSpPr>
        <p:spPr>
          <a:xfrm>
            <a:off x="947509" y="960395"/>
            <a:ext cx="4435445" cy="369332"/>
          </a:xfrm>
          <a:prstGeom prst="rect">
            <a:avLst/>
          </a:prstGeom>
        </p:spPr>
        <p:txBody>
          <a:bodyPr wrap="none">
            <a:spAutoFit/>
          </a:bodyPr>
          <a:lstStyle/>
          <a:p>
            <a:pPr algn="r"/>
            <a:r>
              <a:rPr lang="en-US" dirty="0">
                <a:latin typeface="Aptos" panose="020B0004020202020204" pitchFamily="34" charset="0"/>
                <a:hlinkClick r:id="rId2"/>
              </a:rPr>
              <a:t>https://github.com/geomarker-io/dep_index</a:t>
            </a:r>
            <a:r>
              <a:rPr lang="en-US" dirty="0">
                <a:latin typeface="Aptos" panose="020B0004020202020204" pitchFamily="34" charset="0"/>
              </a:rPr>
              <a:t> </a:t>
            </a:r>
          </a:p>
        </p:txBody>
      </p:sp>
      <p:pic>
        <p:nvPicPr>
          <p:cNvPr id="3" name="Picture 2">
            <a:extLst>
              <a:ext uri="{FF2B5EF4-FFF2-40B4-BE49-F238E27FC236}">
                <a16:creationId xmlns:a16="http://schemas.microsoft.com/office/drawing/2014/main" id="{E2CC524C-DF20-4093-9039-2A614B11C238}"/>
              </a:ext>
            </a:extLst>
          </p:cNvPr>
          <p:cNvPicPr>
            <a:picLocks noChangeAspect="1"/>
          </p:cNvPicPr>
          <p:nvPr/>
        </p:nvPicPr>
        <p:blipFill>
          <a:blip r:embed="rId3"/>
          <a:stretch>
            <a:fillRect/>
          </a:stretch>
        </p:blipFill>
        <p:spPr>
          <a:xfrm>
            <a:off x="2397371" y="1860562"/>
            <a:ext cx="7631720" cy="3815860"/>
          </a:xfrm>
          <a:prstGeom prst="rect">
            <a:avLst/>
          </a:prstGeom>
        </p:spPr>
      </p:pic>
      <p:sp>
        <p:nvSpPr>
          <p:cNvPr id="6" name="Right Triangle 5">
            <a:extLst>
              <a:ext uri="{FF2B5EF4-FFF2-40B4-BE49-F238E27FC236}">
                <a16:creationId xmlns:a16="http://schemas.microsoft.com/office/drawing/2014/main" id="{945AB1B8-3AE9-4E76-8ED4-FC17E7611758}"/>
              </a:ext>
            </a:extLst>
          </p:cNvPr>
          <p:cNvSpPr/>
          <p:nvPr/>
        </p:nvSpPr>
        <p:spPr>
          <a:xfrm flipH="1">
            <a:off x="3153508" y="5676422"/>
            <a:ext cx="6535614" cy="45549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101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nchor="t"/>
          <a:lstStyle/>
          <a:p>
            <a:r>
              <a:rPr lang="en-US" dirty="0">
                <a:solidFill>
                  <a:srgbClr val="0E2C4D"/>
                </a:solidFill>
                <a:latin typeface="Aptos" panose="020B0004020202020204" pitchFamily="34" charset="0"/>
              </a:rPr>
              <a:t>Community deprivation index </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25</a:t>
            </a:fld>
            <a:endParaRPr lang="en-US"/>
          </a:p>
        </p:txBody>
      </p:sp>
      <p:sp>
        <p:nvSpPr>
          <p:cNvPr id="8" name="Rectangle 7">
            <a:extLst>
              <a:ext uri="{FF2B5EF4-FFF2-40B4-BE49-F238E27FC236}">
                <a16:creationId xmlns:a16="http://schemas.microsoft.com/office/drawing/2014/main" id="{84DAE087-FCE1-4BCC-BBBF-2BD06C6EC0E1}"/>
              </a:ext>
            </a:extLst>
          </p:cNvPr>
          <p:cNvSpPr/>
          <p:nvPr/>
        </p:nvSpPr>
        <p:spPr>
          <a:xfrm>
            <a:off x="947509" y="960395"/>
            <a:ext cx="4435445" cy="369332"/>
          </a:xfrm>
          <a:prstGeom prst="rect">
            <a:avLst/>
          </a:prstGeom>
        </p:spPr>
        <p:txBody>
          <a:bodyPr wrap="none">
            <a:spAutoFit/>
          </a:bodyPr>
          <a:lstStyle/>
          <a:p>
            <a:pPr algn="r"/>
            <a:r>
              <a:rPr lang="en-US" dirty="0">
                <a:latin typeface="Aptos" panose="020B0004020202020204" pitchFamily="34" charset="0"/>
                <a:hlinkClick r:id="rId2"/>
              </a:rPr>
              <a:t>https://github.com/geomarker-io/dep_index</a:t>
            </a:r>
            <a:r>
              <a:rPr lang="en-US" dirty="0">
                <a:latin typeface="Aptos" panose="020B0004020202020204" pitchFamily="34" charset="0"/>
              </a:rPr>
              <a:t> </a:t>
            </a:r>
          </a:p>
        </p:txBody>
      </p:sp>
      <p:pic>
        <p:nvPicPr>
          <p:cNvPr id="3" name="Picture 2">
            <a:extLst>
              <a:ext uri="{FF2B5EF4-FFF2-40B4-BE49-F238E27FC236}">
                <a16:creationId xmlns:a16="http://schemas.microsoft.com/office/drawing/2014/main" id="{597B222F-C57F-4BD5-8530-DC75C30B1251}"/>
              </a:ext>
            </a:extLst>
          </p:cNvPr>
          <p:cNvPicPr>
            <a:picLocks noChangeAspect="1"/>
          </p:cNvPicPr>
          <p:nvPr/>
        </p:nvPicPr>
        <p:blipFill>
          <a:blip r:embed="rId3"/>
          <a:stretch>
            <a:fillRect/>
          </a:stretch>
        </p:blipFill>
        <p:spPr>
          <a:xfrm>
            <a:off x="1926740" y="1690688"/>
            <a:ext cx="6912428" cy="4032250"/>
          </a:xfrm>
          <a:prstGeom prst="rect">
            <a:avLst/>
          </a:prstGeom>
        </p:spPr>
      </p:pic>
      <p:sp>
        <p:nvSpPr>
          <p:cNvPr id="6" name="Rectangle 5">
            <a:extLst>
              <a:ext uri="{FF2B5EF4-FFF2-40B4-BE49-F238E27FC236}">
                <a16:creationId xmlns:a16="http://schemas.microsoft.com/office/drawing/2014/main" id="{1748019D-520B-4FA2-819B-1E5202C183B6}"/>
              </a:ext>
            </a:extLst>
          </p:cNvPr>
          <p:cNvSpPr/>
          <p:nvPr/>
        </p:nvSpPr>
        <p:spPr>
          <a:xfrm>
            <a:off x="4273550" y="1828800"/>
            <a:ext cx="2279650" cy="1885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B009E9-AD01-4D0E-9CC3-108C36F451D0}"/>
              </a:ext>
            </a:extLst>
          </p:cNvPr>
          <p:cNvSpPr/>
          <p:nvPr/>
        </p:nvSpPr>
        <p:spPr>
          <a:xfrm>
            <a:off x="6496050" y="3721100"/>
            <a:ext cx="2343118" cy="1885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9739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Individual-level SED</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a:xfrm>
            <a:off x="838200" y="1825625"/>
            <a:ext cx="6064250" cy="4351338"/>
          </a:xfrm>
        </p:spPr>
        <p:txBody>
          <a:bodyPr>
            <a:normAutofit/>
          </a:bodyPr>
          <a:lstStyle/>
          <a:p>
            <a:r>
              <a:rPr lang="en-US" dirty="0">
                <a:latin typeface="Aptos" panose="020B0004020202020204" pitchFamily="34" charset="0"/>
              </a:rPr>
              <a:t>Depending on the level of granularity, using place-based SED may result in participants with different individual-levels of socioeconomic deprivation being assigned the same place-based SED</a:t>
            </a:r>
          </a:p>
          <a:p>
            <a:pPr lvl="1"/>
            <a:r>
              <a:rPr lang="en-US" dirty="0" err="1">
                <a:latin typeface="Aptos" panose="020B0004020202020204" pitchFamily="34" charset="0"/>
              </a:rPr>
              <a:t>Eg</a:t>
            </a:r>
            <a:r>
              <a:rPr lang="en-US" dirty="0">
                <a:latin typeface="Aptos" panose="020B0004020202020204" pitchFamily="34" charset="0"/>
              </a:rPr>
              <a:t> All of Us uses 3-digit </a:t>
            </a:r>
            <a:r>
              <a:rPr lang="en-US" dirty="0" err="1">
                <a:latin typeface="Aptos" panose="020B0004020202020204" pitchFamily="34" charset="0"/>
              </a:rPr>
              <a:t>zipcodes</a:t>
            </a:r>
            <a:endParaRPr lang="en-US" dirty="0">
              <a:latin typeface="Aptos" panose="020B0004020202020204" pitchFamily="34" charset="0"/>
            </a:endParaRPr>
          </a:p>
          <a:p>
            <a:pPr marL="457200" lvl="1" indent="0">
              <a:buNone/>
            </a:pPr>
            <a:endParaRPr lang="en-US" dirty="0">
              <a:latin typeface="Aptos" panose="020B0004020202020204" pitchFamily="34" charset="0"/>
            </a:endParaRPr>
          </a:p>
          <a:p>
            <a:pPr marL="0" indent="0" algn="r">
              <a:buNone/>
            </a:pPr>
            <a:endParaRPr lang="en-US" sz="1800" dirty="0">
              <a:latin typeface="Aptos" panose="020B0004020202020204" pitchFamily="34" charset="0"/>
              <a:hlinkClick r:id="rId2"/>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26</a:t>
            </a:fld>
            <a:endParaRPr lang="en-US"/>
          </a:p>
        </p:txBody>
      </p:sp>
      <p:pic>
        <p:nvPicPr>
          <p:cNvPr id="6" name="Picture 5">
            <a:extLst>
              <a:ext uri="{FF2B5EF4-FFF2-40B4-BE49-F238E27FC236}">
                <a16:creationId xmlns:a16="http://schemas.microsoft.com/office/drawing/2014/main" id="{551773A4-7C0A-4A3D-8041-57976C12D070}"/>
              </a:ext>
            </a:extLst>
          </p:cNvPr>
          <p:cNvPicPr>
            <a:picLocks noChangeAspect="1"/>
          </p:cNvPicPr>
          <p:nvPr/>
        </p:nvPicPr>
        <p:blipFill>
          <a:blip r:embed="rId3"/>
          <a:stretch>
            <a:fillRect/>
          </a:stretch>
        </p:blipFill>
        <p:spPr>
          <a:xfrm>
            <a:off x="7197888" y="1139825"/>
            <a:ext cx="4397212" cy="4781550"/>
          </a:xfrm>
          <a:prstGeom prst="rect">
            <a:avLst/>
          </a:prstGeom>
        </p:spPr>
      </p:pic>
      <p:sp>
        <p:nvSpPr>
          <p:cNvPr id="7" name="TextBox 6">
            <a:extLst>
              <a:ext uri="{FF2B5EF4-FFF2-40B4-BE49-F238E27FC236}">
                <a16:creationId xmlns:a16="http://schemas.microsoft.com/office/drawing/2014/main" id="{4B2B425D-4199-4A80-98EA-547D0E7DDA6A}"/>
              </a:ext>
            </a:extLst>
          </p:cNvPr>
          <p:cNvSpPr txBox="1"/>
          <p:nvPr/>
        </p:nvSpPr>
        <p:spPr>
          <a:xfrm>
            <a:off x="10027576" y="1506022"/>
            <a:ext cx="1621662" cy="369332"/>
          </a:xfrm>
          <a:prstGeom prst="rect">
            <a:avLst/>
          </a:prstGeom>
          <a:noFill/>
        </p:spPr>
        <p:txBody>
          <a:bodyPr wrap="none" rtlCol="0">
            <a:spAutoFit/>
          </a:bodyPr>
          <a:lstStyle/>
          <a:p>
            <a:r>
              <a:rPr lang="en-US" dirty="0"/>
              <a:t>Washington DC</a:t>
            </a:r>
          </a:p>
        </p:txBody>
      </p:sp>
    </p:spTree>
    <p:extLst>
      <p:ext uri="{BB962C8B-B14F-4D97-AF65-F5344CB8AC3E}">
        <p14:creationId xmlns:p14="http://schemas.microsoft.com/office/powerpoint/2010/main" val="4257226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Individual-level SED: All of Us</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a:bodyPr>
          <a:lstStyle/>
          <a:p>
            <a:r>
              <a:rPr lang="en-US" dirty="0">
                <a:latin typeface="Aptos" panose="020B0004020202020204" pitchFamily="34" charset="0"/>
              </a:rPr>
              <a:t>Objective 1: derive a quantitative measure of individual-level socioeconomic deprivation using All of Us survey questions </a:t>
            </a:r>
          </a:p>
          <a:p>
            <a:r>
              <a:rPr lang="en-US" dirty="0">
                <a:latin typeface="Aptos" panose="020B0004020202020204" pitchFamily="34" charset="0"/>
              </a:rPr>
              <a:t>Objective 2: analyze associations of the derived socioeconomic deprivation metric with health outcomes and disparities in the All of Us cohort</a:t>
            </a: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27</a:t>
            </a:fld>
            <a:endParaRPr lang="en-US"/>
          </a:p>
        </p:txBody>
      </p:sp>
    </p:spTree>
    <p:extLst>
      <p:ext uri="{BB962C8B-B14F-4D97-AF65-F5344CB8AC3E}">
        <p14:creationId xmlns:p14="http://schemas.microsoft.com/office/powerpoint/2010/main" val="2622099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nchor="t"/>
          <a:lstStyle/>
          <a:p>
            <a:r>
              <a:rPr lang="en-US" dirty="0">
                <a:solidFill>
                  <a:srgbClr val="0E2C4D"/>
                </a:solidFill>
                <a:latin typeface="Aptos" panose="020B0004020202020204" pitchFamily="34" charset="0"/>
              </a:rPr>
              <a:t>Individual-level SED: All of Us</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28</a:t>
            </a:fld>
            <a:endParaRPr lang="en-US"/>
          </a:p>
        </p:txBody>
      </p:sp>
      <p:pic>
        <p:nvPicPr>
          <p:cNvPr id="8" name="Picture 7">
            <a:extLst>
              <a:ext uri="{FF2B5EF4-FFF2-40B4-BE49-F238E27FC236}">
                <a16:creationId xmlns:a16="http://schemas.microsoft.com/office/drawing/2014/main" id="{6FDDCD97-7106-46B3-8A4C-869CE47AC7BF}"/>
              </a:ext>
            </a:extLst>
          </p:cNvPr>
          <p:cNvPicPr>
            <a:picLocks noChangeAspect="1"/>
          </p:cNvPicPr>
          <p:nvPr/>
        </p:nvPicPr>
        <p:blipFill>
          <a:blip r:embed="rId2"/>
          <a:stretch>
            <a:fillRect/>
          </a:stretch>
        </p:blipFill>
        <p:spPr>
          <a:xfrm>
            <a:off x="1483043" y="1479550"/>
            <a:ext cx="4310063" cy="4876800"/>
          </a:xfrm>
          <a:prstGeom prst="rect">
            <a:avLst/>
          </a:prstGeom>
        </p:spPr>
      </p:pic>
      <p:pic>
        <p:nvPicPr>
          <p:cNvPr id="9" name="Picture 8">
            <a:extLst>
              <a:ext uri="{FF2B5EF4-FFF2-40B4-BE49-F238E27FC236}">
                <a16:creationId xmlns:a16="http://schemas.microsoft.com/office/drawing/2014/main" id="{DCCBC60C-7112-4966-BB03-682FB4B0C26F}"/>
              </a:ext>
            </a:extLst>
          </p:cNvPr>
          <p:cNvPicPr>
            <a:picLocks noChangeAspect="1"/>
          </p:cNvPicPr>
          <p:nvPr/>
        </p:nvPicPr>
        <p:blipFill>
          <a:blip r:embed="rId3"/>
          <a:stretch>
            <a:fillRect/>
          </a:stretch>
        </p:blipFill>
        <p:spPr>
          <a:xfrm>
            <a:off x="6645327" y="1901094"/>
            <a:ext cx="3667125" cy="3224213"/>
          </a:xfrm>
          <a:prstGeom prst="rect">
            <a:avLst/>
          </a:prstGeom>
        </p:spPr>
      </p:pic>
      <p:sp>
        <p:nvSpPr>
          <p:cNvPr id="10" name="TextBox 9">
            <a:extLst>
              <a:ext uri="{FF2B5EF4-FFF2-40B4-BE49-F238E27FC236}">
                <a16:creationId xmlns:a16="http://schemas.microsoft.com/office/drawing/2014/main" id="{9DCDB6B9-7014-420B-BDB3-DA19FDD64B19}"/>
              </a:ext>
            </a:extLst>
          </p:cNvPr>
          <p:cNvSpPr txBox="1"/>
          <p:nvPr/>
        </p:nvSpPr>
        <p:spPr>
          <a:xfrm>
            <a:off x="1035050" y="1005165"/>
            <a:ext cx="5452070" cy="369332"/>
          </a:xfrm>
          <a:prstGeom prst="rect">
            <a:avLst/>
          </a:prstGeom>
          <a:noFill/>
        </p:spPr>
        <p:txBody>
          <a:bodyPr wrap="none" rtlCol="0">
            <a:spAutoFit/>
          </a:bodyPr>
          <a:lstStyle/>
          <a:p>
            <a:r>
              <a:rPr lang="en-US" b="1" dirty="0">
                <a:latin typeface="Aptos" panose="020B0004020202020204"/>
              </a:rPr>
              <a:t>Basics Survey questions and responses (ordinal coding)</a:t>
            </a:r>
          </a:p>
        </p:txBody>
      </p:sp>
    </p:spTree>
    <p:extLst>
      <p:ext uri="{BB962C8B-B14F-4D97-AF65-F5344CB8AC3E}">
        <p14:creationId xmlns:p14="http://schemas.microsoft.com/office/powerpoint/2010/main" val="1477592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Individual-level SED: All of Us</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29</a:t>
            </a:fld>
            <a:endParaRPr lang="en-US"/>
          </a:p>
        </p:txBody>
      </p:sp>
      <p:grpSp>
        <p:nvGrpSpPr>
          <p:cNvPr id="10" name="Group 9">
            <a:extLst>
              <a:ext uri="{FF2B5EF4-FFF2-40B4-BE49-F238E27FC236}">
                <a16:creationId xmlns:a16="http://schemas.microsoft.com/office/drawing/2014/main" id="{58EA0C34-8975-4F6E-9B7E-3E9C4151600C}"/>
              </a:ext>
            </a:extLst>
          </p:cNvPr>
          <p:cNvGrpSpPr/>
          <p:nvPr/>
        </p:nvGrpSpPr>
        <p:grpSpPr>
          <a:xfrm>
            <a:off x="927100" y="1955800"/>
            <a:ext cx="4358073" cy="3587750"/>
            <a:chOff x="3581400" y="2038350"/>
            <a:chExt cx="4358073" cy="3587750"/>
          </a:xfrm>
        </p:grpSpPr>
        <p:pic>
          <p:nvPicPr>
            <p:cNvPr id="8" name="Picture 7">
              <a:extLst>
                <a:ext uri="{FF2B5EF4-FFF2-40B4-BE49-F238E27FC236}">
                  <a16:creationId xmlns:a16="http://schemas.microsoft.com/office/drawing/2014/main" id="{FDCF0DE3-3EAD-41F0-9BA9-EC86E12FEB13}"/>
                </a:ext>
              </a:extLst>
            </p:cNvPr>
            <p:cNvPicPr>
              <a:picLocks noChangeAspect="1"/>
            </p:cNvPicPr>
            <p:nvPr/>
          </p:nvPicPr>
          <p:blipFill rotWithShape="1">
            <a:blip r:embed="rId2"/>
            <a:srcRect r="46491" b="47685"/>
            <a:stretch/>
          </p:blipFill>
          <p:spPr>
            <a:xfrm>
              <a:off x="3581400" y="2038350"/>
              <a:ext cx="4358073" cy="3587750"/>
            </a:xfrm>
            <a:prstGeom prst="rect">
              <a:avLst/>
            </a:prstGeom>
          </p:spPr>
        </p:pic>
        <p:sp>
          <p:nvSpPr>
            <p:cNvPr id="9" name="Rectangle 8">
              <a:extLst>
                <a:ext uri="{FF2B5EF4-FFF2-40B4-BE49-F238E27FC236}">
                  <a16:creationId xmlns:a16="http://schemas.microsoft.com/office/drawing/2014/main" id="{F4467B0C-262C-4417-8099-415C9DFC4E71}"/>
                </a:ext>
              </a:extLst>
            </p:cNvPr>
            <p:cNvSpPr/>
            <p:nvPr/>
          </p:nvSpPr>
          <p:spPr>
            <a:xfrm>
              <a:off x="3746500" y="2038350"/>
              <a:ext cx="241300" cy="241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ACCA7A56-42DA-48AA-9EA7-DB97C1C6634B}"/>
              </a:ext>
            </a:extLst>
          </p:cNvPr>
          <p:cNvSpPr txBox="1"/>
          <p:nvPr/>
        </p:nvSpPr>
        <p:spPr>
          <a:xfrm>
            <a:off x="5975351" y="2197100"/>
            <a:ext cx="4730749" cy="2554545"/>
          </a:xfrm>
          <a:prstGeom prst="rect">
            <a:avLst/>
          </a:prstGeom>
          <a:noFill/>
        </p:spPr>
        <p:txBody>
          <a:bodyPr wrap="square" rtlCol="0">
            <a:spAutoFit/>
          </a:bodyPr>
          <a:lstStyle/>
          <a:p>
            <a:r>
              <a:rPr lang="en-US" sz="2000" dirty="0">
                <a:latin typeface="Aptos" panose="020B0004020202020204"/>
              </a:rPr>
              <a:t>Variables are correlated but not perfectly</a:t>
            </a:r>
          </a:p>
          <a:p>
            <a:endParaRPr lang="en-US" sz="2000" dirty="0">
              <a:latin typeface="Aptos" panose="020B0004020202020204"/>
            </a:endParaRPr>
          </a:p>
          <a:p>
            <a:r>
              <a:rPr lang="en-US" sz="2000" dirty="0">
                <a:latin typeface="Aptos" panose="020B0004020202020204"/>
              </a:rPr>
              <a:t>Using any one of these variables alone will not capture all aspects of participant socioeconomic deprivation, while using two or more of the variables could lead to multicollinearity in health outcome association models</a:t>
            </a:r>
          </a:p>
        </p:txBody>
      </p:sp>
    </p:spTree>
    <p:extLst>
      <p:ext uri="{BB962C8B-B14F-4D97-AF65-F5344CB8AC3E}">
        <p14:creationId xmlns:p14="http://schemas.microsoft.com/office/powerpoint/2010/main" val="2643536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954973-735C-4B7B-8F25-A10CAADD587F}"/>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E4ECD2CE-D3A9-4F9C-8F71-481C706DECF8}"/>
              </a:ext>
            </a:extLst>
          </p:cNvPr>
          <p:cNvSpPr>
            <a:spLocks noGrp="1"/>
          </p:cNvSpPr>
          <p:nvPr>
            <p:ph type="sldNum" sz="quarter" idx="12"/>
          </p:nvPr>
        </p:nvSpPr>
        <p:spPr/>
        <p:txBody>
          <a:bodyPr/>
          <a:lstStyle/>
          <a:p>
            <a:fld id="{63CA5BDF-CCF5-FD4E-8DB5-0576DCFD5CCF}" type="slidenum">
              <a:rPr lang="en-US" smtClean="0"/>
              <a:t>3</a:t>
            </a:fld>
            <a:endParaRPr lang="en-US"/>
          </a:p>
        </p:txBody>
      </p:sp>
      <p:sp>
        <p:nvSpPr>
          <p:cNvPr id="4" name="Subtitle 2">
            <a:extLst>
              <a:ext uri="{FF2B5EF4-FFF2-40B4-BE49-F238E27FC236}">
                <a16:creationId xmlns:a16="http://schemas.microsoft.com/office/drawing/2014/main" id="{ABE4044A-A55B-47FC-B0F5-D3591F829A3F}"/>
              </a:ext>
            </a:extLst>
          </p:cNvPr>
          <p:cNvSpPr txBox="1">
            <a:spLocks/>
          </p:cNvSpPr>
          <p:nvPr/>
        </p:nvSpPr>
        <p:spPr>
          <a:xfrm>
            <a:off x="1524000" y="3602038"/>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rgbClr val="0E2C4D"/>
                </a:solidFill>
                <a:latin typeface="Aptos" panose="020B0004020202020204"/>
              </a:rPr>
              <a:t>Integrative research</a:t>
            </a:r>
          </a:p>
        </p:txBody>
      </p:sp>
    </p:spTree>
    <p:extLst>
      <p:ext uri="{BB962C8B-B14F-4D97-AF65-F5344CB8AC3E}">
        <p14:creationId xmlns:p14="http://schemas.microsoft.com/office/powerpoint/2010/main" val="1863084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Individual-level SED: All of Us</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30</a:t>
            </a:fld>
            <a:endParaRPr lang="en-US"/>
          </a:p>
        </p:txBody>
      </p:sp>
      <p:pic>
        <p:nvPicPr>
          <p:cNvPr id="8" name="Picture 7">
            <a:extLst>
              <a:ext uri="{FF2B5EF4-FFF2-40B4-BE49-F238E27FC236}">
                <a16:creationId xmlns:a16="http://schemas.microsoft.com/office/drawing/2014/main" id="{FDCF0DE3-3EAD-41F0-9BA9-EC86E12FEB13}"/>
              </a:ext>
            </a:extLst>
          </p:cNvPr>
          <p:cNvPicPr>
            <a:picLocks noChangeAspect="1"/>
          </p:cNvPicPr>
          <p:nvPr/>
        </p:nvPicPr>
        <p:blipFill rotWithShape="1">
          <a:blip r:embed="rId2"/>
          <a:srcRect t="58519" r="47037"/>
          <a:stretch/>
        </p:blipFill>
        <p:spPr>
          <a:xfrm>
            <a:off x="5568950" y="1677302"/>
            <a:ext cx="4698768" cy="3098800"/>
          </a:xfrm>
          <a:prstGeom prst="rect">
            <a:avLst/>
          </a:prstGeom>
        </p:spPr>
      </p:pic>
      <p:pic>
        <p:nvPicPr>
          <p:cNvPr id="6" name="Picture 5">
            <a:extLst>
              <a:ext uri="{FF2B5EF4-FFF2-40B4-BE49-F238E27FC236}">
                <a16:creationId xmlns:a16="http://schemas.microsoft.com/office/drawing/2014/main" id="{0FF0F37E-EE77-4B81-B0C6-C775016F03F8}"/>
              </a:ext>
            </a:extLst>
          </p:cNvPr>
          <p:cNvPicPr>
            <a:picLocks noChangeAspect="1"/>
          </p:cNvPicPr>
          <p:nvPr/>
        </p:nvPicPr>
        <p:blipFill rotWithShape="1">
          <a:blip r:embed="rId2"/>
          <a:srcRect l="54054" t="3102" b="51342"/>
          <a:stretch/>
        </p:blipFill>
        <p:spPr>
          <a:xfrm>
            <a:off x="1151754" y="1677302"/>
            <a:ext cx="4029845" cy="3364412"/>
          </a:xfrm>
          <a:prstGeom prst="rect">
            <a:avLst/>
          </a:prstGeom>
        </p:spPr>
      </p:pic>
      <p:sp>
        <p:nvSpPr>
          <p:cNvPr id="3" name="TextBox 2">
            <a:extLst>
              <a:ext uri="{FF2B5EF4-FFF2-40B4-BE49-F238E27FC236}">
                <a16:creationId xmlns:a16="http://schemas.microsoft.com/office/drawing/2014/main" id="{9E313141-CDF3-4D4E-A4F0-02C3F0F56CA0}"/>
              </a:ext>
            </a:extLst>
          </p:cNvPr>
          <p:cNvSpPr txBox="1"/>
          <p:nvPr/>
        </p:nvSpPr>
        <p:spPr>
          <a:xfrm>
            <a:off x="1781175" y="5075442"/>
            <a:ext cx="3600450" cy="923330"/>
          </a:xfrm>
          <a:prstGeom prst="rect">
            <a:avLst/>
          </a:prstGeom>
          <a:noFill/>
        </p:spPr>
        <p:txBody>
          <a:bodyPr wrap="square" rtlCol="0">
            <a:spAutoFit/>
          </a:bodyPr>
          <a:lstStyle/>
          <a:p>
            <a:r>
              <a:rPr lang="en-US" dirty="0">
                <a:latin typeface="Aptos" panose="020B0004020202020204"/>
              </a:rPr>
              <a:t>First principal component (PC) explains 61.18% of the variance in the participant survey data </a:t>
            </a:r>
          </a:p>
        </p:txBody>
      </p:sp>
      <p:sp>
        <p:nvSpPr>
          <p:cNvPr id="7" name="TextBox 6">
            <a:extLst>
              <a:ext uri="{FF2B5EF4-FFF2-40B4-BE49-F238E27FC236}">
                <a16:creationId xmlns:a16="http://schemas.microsoft.com/office/drawing/2014/main" id="{40056979-3FE4-455A-9DC1-E12A04BF6E5D}"/>
              </a:ext>
            </a:extLst>
          </p:cNvPr>
          <p:cNvSpPr txBox="1"/>
          <p:nvPr/>
        </p:nvSpPr>
        <p:spPr>
          <a:xfrm>
            <a:off x="6562725" y="5039086"/>
            <a:ext cx="4095750" cy="923330"/>
          </a:xfrm>
          <a:prstGeom prst="rect">
            <a:avLst/>
          </a:prstGeom>
          <a:noFill/>
        </p:spPr>
        <p:txBody>
          <a:bodyPr wrap="square" rtlCol="0">
            <a:spAutoFit/>
          </a:bodyPr>
          <a:lstStyle/>
          <a:p>
            <a:r>
              <a:rPr lang="en-US" dirty="0"/>
              <a:t>Variable loadings for PC1 are all positive, with greater values indicating higher socioeconomic deprivation</a:t>
            </a:r>
          </a:p>
        </p:txBody>
      </p:sp>
    </p:spTree>
    <p:extLst>
      <p:ext uri="{BB962C8B-B14F-4D97-AF65-F5344CB8AC3E}">
        <p14:creationId xmlns:p14="http://schemas.microsoft.com/office/powerpoint/2010/main" val="4010294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55ED52-861F-430A-A856-C2BFDB79763F}"/>
              </a:ext>
            </a:extLst>
          </p:cNvPr>
          <p:cNvPicPr>
            <a:picLocks noChangeAspect="1"/>
          </p:cNvPicPr>
          <p:nvPr/>
        </p:nvPicPr>
        <p:blipFill>
          <a:blip r:embed="rId2"/>
          <a:stretch>
            <a:fillRect/>
          </a:stretch>
        </p:blipFill>
        <p:spPr>
          <a:xfrm>
            <a:off x="5467350" y="80035"/>
            <a:ext cx="5697584" cy="6641440"/>
          </a:xfrm>
          <a:prstGeom prst="rect">
            <a:avLst/>
          </a:prstGeom>
        </p:spPr>
      </p:pic>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a:xfrm>
            <a:off x="838200" y="365125"/>
            <a:ext cx="4654550" cy="1325563"/>
          </a:xfrm>
        </p:spPr>
        <p:txBody>
          <a:bodyPr/>
          <a:lstStyle/>
          <a:p>
            <a:r>
              <a:rPr lang="en-US" dirty="0">
                <a:solidFill>
                  <a:srgbClr val="0E2C4D"/>
                </a:solidFill>
                <a:latin typeface="Aptos" panose="020B0004020202020204" pitchFamily="34" charset="0"/>
              </a:rPr>
              <a:t>Individual-level SED: All of Us</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31</a:t>
            </a:fld>
            <a:endParaRPr lang="en-US"/>
          </a:p>
        </p:txBody>
      </p:sp>
      <p:sp>
        <p:nvSpPr>
          <p:cNvPr id="6" name="TextBox 5">
            <a:extLst>
              <a:ext uri="{FF2B5EF4-FFF2-40B4-BE49-F238E27FC236}">
                <a16:creationId xmlns:a16="http://schemas.microsoft.com/office/drawing/2014/main" id="{8BC4C391-00DC-4359-A873-9B0E31AB5B23}"/>
              </a:ext>
            </a:extLst>
          </p:cNvPr>
          <p:cNvSpPr txBox="1"/>
          <p:nvPr/>
        </p:nvSpPr>
        <p:spPr>
          <a:xfrm>
            <a:off x="838200" y="2055336"/>
            <a:ext cx="4273550" cy="1631216"/>
          </a:xfrm>
          <a:prstGeom prst="rect">
            <a:avLst/>
          </a:prstGeom>
          <a:noFill/>
        </p:spPr>
        <p:txBody>
          <a:bodyPr wrap="square" rtlCol="0">
            <a:spAutoFit/>
          </a:bodyPr>
          <a:lstStyle/>
          <a:p>
            <a:r>
              <a:rPr lang="en-US" sz="2000" dirty="0">
                <a:latin typeface="Aptos" panose="020B0004020202020204"/>
              </a:rPr>
              <a:t>iSDI – individual-level socioeconomic deprivation index</a:t>
            </a:r>
          </a:p>
          <a:p>
            <a:endParaRPr lang="en-US" sz="2000" dirty="0">
              <a:latin typeface="Aptos" panose="020B0004020202020204"/>
            </a:endParaRPr>
          </a:p>
          <a:p>
            <a:r>
              <a:rPr lang="en-US" sz="2000" dirty="0">
                <a:latin typeface="Aptos" panose="020B0004020202020204"/>
              </a:rPr>
              <a:t>Modeled against 1,755 disease outcomes (using phecodes)</a:t>
            </a:r>
          </a:p>
        </p:txBody>
      </p:sp>
    </p:spTree>
    <p:extLst>
      <p:ext uri="{BB962C8B-B14F-4D97-AF65-F5344CB8AC3E}">
        <p14:creationId xmlns:p14="http://schemas.microsoft.com/office/powerpoint/2010/main" val="3809525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a:xfrm>
            <a:off x="838200" y="365125"/>
            <a:ext cx="4654550" cy="1325563"/>
          </a:xfrm>
        </p:spPr>
        <p:txBody>
          <a:bodyPr/>
          <a:lstStyle/>
          <a:p>
            <a:r>
              <a:rPr lang="en-US" dirty="0">
                <a:solidFill>
                  <a:srgbClr val="0E2C4D"/>
                </a:solidFill>
                <a:latin typeface="Aptos" panose="020B0004020202020204" pitchFamily="34" charset="0"/>
              </a:rPr>
              <a:t>Individual-level SED: All of Us</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32</a:t>
            </a:fld>
            <a:endParaRPr lang="en-US"/>
          </a:p>
        </p:txBody>
      </p:sp>
      <p:sp>
        <p:nvSpPr>
          <p:cNvPr id="6" name="TextBox 5">
            <a:extLst>
              <a:ext uri="{FF2B5EF4-FFF2-40B4-BE49-F238E27FC236}">
                <a16:creationId xmlns:a16="http://schemas.microsoft.com/office/drawing/2014/main" id="{8BC4C391-00DC-4359-A873-9B0E31AB5B23}"/>
              </a:ext>
            </a:extLst>
          </p:cNvPr>
          <p:cNvSpPr txBox="1"/>
          <p:nvPr/>
        </p:nvSpPr>
        <p:spPr>
          <a:xfrm>
            <a:off x="1007879" y="1694974"/>
            <a:ext cx="3103379" cy="3785652"/>
          </a:xfrm>
          <a:prstGeom prst="rect">
            <a:avLst/>
          </a:prstGeom>
          <a:noFill/>
        </p:spPr>
        <p:txBody>
          <a:bodyPr wrap="square" rtlCol="0">
            <a:spAutoFit/>
          </a:bodyPr>
          <a:lstStyle/>
          <a:p>
            <a:r>
              <a:rPr lang="en-US" sz="2000" dirty="0">
                <a:latin typeface="Aptos" panose="020B0004020202020204"/>
              </a:rPr>
              <a:t>Individual-level socioeconomic deprivation (iSDI) explains more of the variance in disease outcomes than place-based socioeconomic deprivation (zSDI) </a:t>
            </a:r>
          </a:p>
          <a:p>
            <a:endParaRPr lang="en-US" sz="2000" dirty="0">
              <a:latin typeface="Aptos" panose="020B0004020202020204"/>
            </a:endParaRPr>
          </a:p>
          <a:p>
            <a:r>
              <a:rPr lang="en-US" sz="2000" dirty="0">
                <a:latin typeface="Aptos" panose="020B0004020202020204"/>
              </a:rPr>
              <a:t>Nevertheless, iSDI and zSDI are complementary</a:t>
            </a:r>
          </a:p>
          <a:p>
            <a:endParaRPr lang="en-US" sz="2000" dirty="0">
              <a:latin typeface="Aptos" panose="020B0004020202020204"/>
            </a:endParaRPr>
          </a:p>
          <a:p>
            <a:r>
              <a:rPr lang="en-US" sz="2000" dirty="0">
                <a:latin typeface="Aptos" panose="020B0004020202020204"/>
              </a:rPr>
              <a:t>Use both!</a:t>
            </a:r>
          </a:p>
        </p:txBody>
      </p:sp>
      <p:pic>
        <p:nvPicPr>
          <p:cNvPr id="7" name="Picture 6">
            <a:extLst>
              <a:ext uri="{FF2B5EF4-FFF2-40B4-BE49-F238E27FC236}">
                <a16:creationId xmlns:a16="http://schemas.microsoft.com/office/drawing/2014/main" id="{FF83DEDA-93F1-4ED5-A60D-E935DF623E66}"/>
              </a:ext>
            </a:extLst>
          </p:cNvPr>
          <p:cNvPicPr>
            <a:picLocks noChangeAspect="1"/>
          </p:cNvPicPr>
          <p:nvPr/>
        </p:nvPicPr>
        <p:blipFill>
          <a:blip r:embed="rId2"/>
          <a:stretch>
            <a:fillRect/>
          </a:stretch>
        </p:blipFill>
        <p:spPr>
          <a:xfrm>
            <a:off x="4397009" y="1238250"/>
            <a:ext cx="7242541" cy="4921250"/>
          </a:xfrm>
          <a:prstGeom prst="rect">
            <a:avLst/>
          </a:prstGeom>
        </p:spPr>
      </p:pic>
    </p:spTree>
    <p:extLst>
      <p:ext uri="{BB962C8B-B14F-4D97-AF65-F5344CB8AC3E}">
        <p14:creationId xmlns:p14="http://schemas.microsoft.com/office/powerpoint/2010/main" val="22719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954973-735C-4B7B-8F25-A10CAADD587F}"/>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E4ECD2CE-D3A9-4F9C-8F71-481C706DECF8}"/>
              </a:ext>
            </a:extLst>
          </p:cNvPr>
          <p:cNvSpPr>
            <a:spLocks noGrp="1"/>
          </p:cNvSpPr>
          <p:nvPr>
            <p:ph type="sldNum" sz="quarter" idx="12"/>
          </p:nvPr>
        </p:nvSpPr>
        <p:spPr/>
        <p:txBody>
          <a:bodyPr/>
          <a:lstStyle/>
          <a:p>
            <a:fld id="{63CA5BDF-CCF5-FD4E-8DB5-0576DCFD5CCF}" type="slidenum">
              <a:rPr lang="en-US" smtClean="0"/>
              <a:t>33</a:t>
            </a:fld>
            <a:endParaRPr lang="en-US"/>
          </a:p>
        </p:txBody>
      </p:sp>
      <p:sp>
        <p:nvSpPr>
          <p:cNvPr id="4" name="Subtitle 2">
            <a:extLst>
              <a:ext uri="{FF2B5EF4-FFF2-40B4-BE49-F238E27FC236}">
                <a16:creationId xmlns:a16="http://schemas.microsoft.com/office/drawing/2014/main" id="{ABE4044A-A55B-47FC-B0F5-D3591F829A3F}"/>
              </a:ext>
            </a:extLst>
          </p:cNvPr>
          <p:cNvSpPr txBox="1">
            <a:spLocks/>
          </p:cNvSpPr>
          <p:nvPr/>
        </p:nvSpPr>
        <p:spPr>
          <a:xfrm>
            <a:off x="1524000" y="3602038"/>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rgbClr val="0E2C4D"/>
                </a:solidFill>
                <a:latin typeface="Aptos" panose="020B0004020202020204"/>
              </a:rPr>
              <a:t>Modeling SED &amp; disparities </a:t>
            </a:r>
          </a:p>
        </p:txBody>
      </p:sp>
    </p:spTree>
    <p:extLst>
      <p:ext uri="{BB962C8B-B14F-4D97-AF65-F5344CB8AC3E}">
        <p14:creationId xmlns:p14="http://schemas.microsoft.com/office/powerpoint/2010/main" val="2893560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Multivariable regression for health disparities</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lnSpcReduction="10000"/>
          </a:bodyPr>
          <a:lstStyle/>
          <a:p>
            <a:r>
              <a:rPr lang="en-US" dirty="0">
                <a:latin typeface="Aptos" panose="020B0004020202020204" pitchFamily="34" charset="0"/>
              </a:rPr>
              <a:t>Multivariable modeling of health outcomes with race/ethnicity (SIRE) and base covariates (age &amp; sex) can tell us if we have a disparity</a:t>
            </a:r>
          </a:p>
          <a:p>
            <a:pPr lvl="1"/>
            <a:r>
              <a:rPr lang="en-US" dirty="0">
                <a:latin typeface="Aptos" panose="020B0004020202020204" pitchFamily="34" charset="0"/>
              </a:rPr>
              <a:t>Significantly positive or negative coefficient for race/ethnicity term in model</a:t>
            </a:r>
          </a:p>
          <a:p>
            <a:r>
              <a:rPr lang="en-US" dirty="0">
                <a:latin typeface="Aptos" panose="020B0004020202020204" pitchFamily="34" charset="0"/>
              </a:rPr>
              <a:t>Adding other potential predictors in the model can tell us if the effect of race/ethnicity on the health outcome of interest is attenuated – meaning that these risk factors ‘explain’ the disparity (to some extent)</a:t>
            </a:r>
          </a:p>
          <a:p>
            <a:pPr lvl="1"/>
            <a:r>
              <a:rPr lang="en-US" dirty="0">
                <a:latin typeface="Aptos" panose="020B0004020202020204" pitchFamily="34" charset="0"/>
              </a:rPr>
              <a:t>Social determinants of health (SDOH)</a:t>
            </a:r>
          </a:p>
          <a:p>
            <a:pPr lvl="1"/>
            <a:r>
              <a:rPr lang="en-US" dirty="0">
                <a:latin typeface="Aptos" panose="020B0004020202020204" pitchFamily="34" charset="0"/>
              </a:rPr>
              <a:t>Genetic ancestry (GA)</a:t>
            </a: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34</a:t>
            </a:fld>
            <a:endParaRPr lang="en-US"/>
          </a:p>
        </p:txBody>
      </p:sp>
    </p:spTree>
    <p:extLst>
      <p:ext uri="{BB962C8B-B14F-4D97-AF65-F5344CB8AC3E}">
        <p14:creationId xmlns:p14="http://schemas.microsoft.com/office/powerpoint/2010/main" val="2298424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Multivariable regression: unadjusted</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lstStyle/>
          <a:p>
            <a:r>
              <a:rPr lang="en-US" dirty="0">
                <a:latin typeface="Aptos" panose="020B0004020202020204" pitchFamily="34" charset="0"/>
              </a:rPr>
              <a:t>Logistic regression can be used to evaluate associations of race/ethnicity with health outcomes</a:t>
            </a:r>
          </a:p>
          <a:p>
            <a:pPr lvl="1"/>
            <a:r>
              <a:rPr lang="en-US" dirty="0">
                <a:latin typeface="Aptos" panose="020B0004020202020204" pitchFamily="34" charset="0"/>
              </a:rPr>
              <a:t>Controlling for age and sex</a:t>
            </a:r>
          </a:p>
          <a:p>
            <a:r>
              <a:rPr lang="en-US" dirty="0">
                <a:latin typeface="Aptos" panose="020B0004020202020204" pitchFamily="34" charset="0"/>
              </a:rPr>
              <a:t>Unadjusted model</a:t>
            </a:r>
          </a:p>
          <a:p>
            <a:pPr marL="457200" lvl="1" indent="0">
              <a:buNone/>
            </a:pPr>
            <a:endParaRPr lang="en-US" dirty="0">
              <a:latin typeface="Aptos" panose="020B0004020202020204" pitchFamily="34" charset="0"/>
            </a:endParaRPr>
          </a:p>
          <a:p>
            <a:pPr marL="457200" lvl="1" indent="0">
              <a:buNone/>
            </a:pPr>
            <a:r>
              <a:rPr lang="en-US" dirty="0">
                <a:latin typeface="Aptos" panose="020B0004020202020204" pitchFamily="34" charset="0"/>
              </a:rPr>
              <a:t>		</a:t>
            </a:r>
          </a:p>
          <a:p>
            <a:pPr marL="0" indent="0">
              <a:buNone/>
            </a:pP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35</a:t>
            </a:fld>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D2363C7-2228-484A-8B87-99C82C9BE610}"/>
                  </a:ext>
                </a:extLst>
              </p:cNvPr>
              <p:cNvSpPr/>
              <p:nvPr/>
            </p:nvSpPr>
            <p:spPr>
              <a:xfrm>
                <a:off x="2074963" y="4234217"/>
                <a:ext cx="8656024" cy="5640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𝒀</m:t>
                      </m:r>
                      <m:r>
                        <a:rPr lang="en-US" sz="2800" b="1" i="1" smtClean="0">
                          <a:latin typeface="Cambria Math" panose="02040503050406030204" pitchFamily="18" charset="0"/>
                        </a:rPr>
                        <m:t>= </m:t>
                      </m:r>
                      <m:sSub>
                        <m:sSubPr>
                          <m:ctrlPr>
                            <a:rPr lang="en-US" sz="2800" b="1" i="1">
                              <a:latin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𝜷</m:t>
                          </m:r>
                        </m:e>
                        <m:sub>
                          <m:r>
                            <a:rPr lang="en-US" sz="2800" b="1" i="1">
                              <a:latin typeface="Cambria Math" panose="02040503050406030204" pitchFamily="18" charset="0"/>
                            </a:rPr>
                            <m:t>𝟎</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𝜷</m:t>
                          </m:r>
                        </m:e>
                        <m:sub>
                          <m:r>
                            <a:rPr lang="en-US" sz="2800" b="1" i="1" smtClean="0">
                              <a:latin typeface="Cambria Math" panose="02040503050406030204" pitchFamily="18" charset="0"/>
                              <a:ea typeface="Cambria Math" panose="02040503050406030204" pitchFamily="18" charset="0"/>
                            </a:rPr>
                            <m:t>𝑺𝑰𝑹𝑬</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𝑼𝒏𝒂𝒅𝒋</m:t>
                          </m:r>
                        </m:sub>
                      </m:sSub>
                      <m:r>
                        <a:rPr lang="en-US" sz="2800" b="1" i="1" smtClean="0">
                          <a:latin typeface="Cambria Math" panose="02040503050406030204" pitchFamily="18" charset="0"/>
                        </a:rPr>
                        <m:t>𝑺𝑰𝑹𝑬</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𝜷</m:t>
                          </m:r>
                        </m:e>
                        <m:sub>
                          <m:r>
                            <a:rPr lang="en-US" sz="2800" b="1" i="1" smtClean="0">
                              <a:latin typeface="Cambria Math" panose="02040503050406030204" pitchFamily="18" charset="0"/>
                              <a:ea typeface="Cambria Math" panose="02040503050406030204" pitchFamily="18" charset="0"/>
                            </a:rPr>
                            <m:t>𝑨𝒈𝒆</m:t>
                          </m:r>
                        </m:sub>
                      </m:sSub>
                      <m:r>
                        <a:rPr lang="en-US" sz="2800" b="1" i="1" smtClean="0">
                          <a:latin typeface="Cambria Math" panose="02040503050406030204" pitchFamily="18" charset="0"/>
                          <a:ea typeface="Cambria Math" panose="02040503050406030204" pitchFamily="18" charset="0"/>
                        </a:rPr>
                        <m:t>𝑨𝒈𝒆</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𝜷</m:t>
                          </m:r>
                        </m:e>
                        <m:sub>
                          <m:r>
                            <a:rPr lang="en-US" sz="2800" b="1" i="1" smtClean="0">
                              <a:latin typeface="Cambria Math" panose="02040503050406030204" pitchFamily="18" charset="0"/>
                              <a:ea typeface="Cambria Math" panose="02040503050406030204" pitchFamily="18" charset="0"/>
                            </a:rPr>
                            <m:t>𝑺𝒆𝒙</m:t>
                          </m:r>
                        </m:sub>
                      </m:sSub>
                      <m:r>
                        <a:rPr lang="en-US" sz="2800" b="1" i="1" smtClean="0">
                          <a:latin typeface="Cambria Math" panose="02040503050406030204" pitchFamily="18" charset="0"/>
                        </a:rPr>
                        <m:t>𝑺𝒆𝒙</m:t>
                      </m:r>
                      <m:r>
                        <a:rPr lang="en-US" sz="2800" b="1"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𝝐</m:t>
                      </m:r>
                    </m:oMath>
                  </m:oMathPara>
                </a14:m>
                <a:endParaRPr lang="en-US" sz="2800" b="1" dirty="0">
                  <a:latin typeface="Aptos" panose="020B0004020202020204" pitchFamily="34" charset="0"/>
                </a:endParaRPr>
              </a:p>
            </p:txBody>
          </p:sp>
        </mc:Choice>
        <mc:Fallback xmlns="">
          <p:sp>
            <p:nvSpPr>
              <p:cNvPr id="6" name="Rectangle 5">
                <a:extLst>
                  <a:ext uri="{FF2B5EF4-FFF2-40B4-BE49-F238E27FC236}">
                    <a16:creationId xmlns:a16="http://schemas.microsoft.com/office/drawing/2014/main" id="{BD2363C7-2228-484A-8B87-99C82C9BE610}"/>
                  </a:ext>
                </a:extLst>
              </p:cNvPr>
              <p:cNvSpPr>
                <a:spLocks noRot="1" noChangeAspect="1" noMove="1" noResize="1" noEditPoints="1" noAdjustHandles="1" noChangeArrowheads="1" noChangeShapeType="1" noTextEdit="1"/>
              </p:cNvSpPr>
              <p:nvPr/>
            </p:nvSpPr>
            <p:spPr>
              <a:xfrm>
                <a:off x="2074963" y="4234217"/>
                <a:ext cx="8656024" cy="56400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7704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Multivariable regression: adjusted</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lstStyle/>
          <a:p>
            <a:r>
              <a:rPr lang="en-US" dirty="0">
                <a:latin typeface="Aptos" panose="020B0004020202020204" pitchFamily="34" charset="0"/>
              </a:rPr>
              <a:t>Socioeconomic deprivation can be included in </a:t>
            </a:r>
          </a:p>
          <a:p>
            <a:r>
              <a:rPr lang="en-US" dirty="0">
                <a:latin typeface="Aptos" panose="020B0004020202020204" pitchFamily="34" charset="0"/>
              </a:rPr>
              <a:t>Adjusted model</a:t>
            </a:r>
          </a:p>
          <a:p>
            <a:pPr marL="457200" lvl="1" indent="0">
              <a:buNone/>
            </a:pPr>
            <a:endParaRPr lang="en-US" dirty="0">
              <a:latin typeface="Aptos" panose="020B0004020202020204" pitchFamily="34" charset="0"/>
            </a:endParaRPr>
          </a:p>
          <a:p>
            <a:pPr marL="457200" lvl="1" indent="0">
              <a:buNone/>
            </a:pPr>
            <a:r>
              <a:rPr lang="en-US" dirty="0">
                <a:latin typeface="Aptos" panose="020B0004020202020204" pitchFamily="34" charset="0"/>
              </a:rPr>
              <a:t>		</a:t>
            </a:r>
          </a:p>
          <a:p>
            <a:pPr marL="0" indent="0">
              <a:buNone/>
            </a:pP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36</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01C99CC-2909-478D-869A-9384B936F79E}"/>
                  </a:ext>
                </a:extLst>
              </p:cNvPr>
              <p:cNvSpPr/>
              <p:nvPr/>
            </p:nvSpPr>
            <p:spPr>
              <a:xfrm>
                <a:off x="838200" y="3560330"/>
                <a:ext cx="10746019" cy="5640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𝒀</m:t>
                      </m:r>
                      <m:r>
                        <a:rPr lang="en-US" sz="2800" b="1" i="1" smtClean="0">
                          <a:latin typeface="Cambria Math" panose="02040503050406030204" pitchFamily="18" charset="0"/>
                        </a:rPr>
                        <m:t>= </m:t>
                      </m:r>
                      <m:sSub>
                        <m:sSubPr>
                          <m:ctrlPr>
                            <a:rPr lang="en-US" sz="2800" b="1" i="1">
                              <a:latin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𝜷</m:t>
                          </m:r>
                        </m:e>
                        <m:sub>
                          <m:r>
                            <a:rPr lang="en-US" sz="2800" b="1" i="1">
                              <a:latin typeface="Cambria Math" panose="02040503050406030204" pitchFamily="18" charset="0"/>
                            </a:rPr>
                            <m:t>𝟎</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𝜷</m:t>
                          </m:r>
                        </m:e>
                        <m:sub>
                          <m:r>
                            <a:rPr lang="en-US" sz="2800" b="1" i="1" smtClean="0">
                              <a:latin typeface="Cambria Math" panose="02040503050406030204" pitchFamily="18" charset="0"/>
                              <a:ea typeface="Cambria Math" panose="02040503050406030204" pitchFamily="18" charset="0"/>
                            </a:rPr>
                            <m:t>𝑺𝑰𝑹𝑬</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𝒂𝒅𝒋</m:t>
                          </m:r>
                        </m:sub>
                      </m:sSub>
                      <m:r>
                        <a:rPr lang="en-US" sz="2800" b="1" i="1" smtClean="0">
                          <a:latin typeface="Cambria Math" panose="02040503050406030204" pitchFamily="18" charset="0"/>
                        </a:rPr>
                        <m:t>𝑺𝑰𝑹𝑬</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𝜷</m:t>
                          </m:r>
                        </m:e>
                        <m:sub>
                          <m:r>
                            <a:rPr lang="en-US" sz="2800" b="1" i="1" smtClean="0">
                              <a:latin typeface="Cambria Math" panose="02040503050406030204" pitchFamily="18" charset="0"/>
                              <a:ea typeface="Cambria Math" panose="02040503050406030204" pitchFamily="18" charset="0"/>
                            </a:rPr>
                            <m:t>𝑺𝑫𝑶𝑯</m:t>
                          </m:r>
                        </m:sub>
                      </m:sSub>
                      <m:r>
                        <a:rPr lang="en-US" sz="2800" b="1" i="1" smtClean="0">
                          <a:latin typeface="Cambria Math" panose="02040503050406030204" pitchFamily="18" charset="0"/>
                          <a:ea typeface="Cambria Math" panose="02040503050406030204" pitchFamily="18" charset="0"/>
                        </a:rPr>
                        <m:t>𝑺𝑫𝑶𝑯</m:t>
                      </m:r>
                      <m:r>
                        <a:rPr lang="en-US" sz="2800" b="1" i="1" smtClean="0">
                          <a:latin typeface="Cambria Math" panose="02040503050406030204" pitchFamily="18" charset="0"/>
                          <a:ea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𝜷</m:t>
                          </m:r>
                        </m:e>
                        <m:sub>
                          <m:r>
                            <a:rPr lang="en-US" sz="2800" b="1" i="1" smtClean="0">
                              <a:latin typeface="Cambria Math" panose="02040503050406030204" pitchFamily="18" charset="0"/>
                              <a:ea typeface="Cambria Math" panose="02040503050406030204" pitchFamily="18" charset="0"/>
                            </a:rPr>
                            <m:t>𝑨𝒈𝒆</m:t>
                          </m:r>
                        </m:sub>
                      </m:sSub>
                      <m:r>
                        <a:rPr lang="en-US" sz="2800" b="1" i="1" smtClean="0">
                          <a:latin typeface="Cambria Math" panose="02040503050406030204" pitchFamily="18" charset="0"/>
                          <a:ea typeface="Cambria Math" panose="02040503050406030204" pitchFamily="18" charset="0"/>
                        </a:rPr>
                        <m:t>𝑨𝒈𝒆</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𝜷</m:t>
                          </m:r>
                        </m:e>
                        <m:sub>
                          <m:r>
                            <a:rPr lang="en-US" sz="2800" b="1" i="1" smtClean="0">
                              <a:latin typeface="Cambria Math" panose="02040503050406030204" pitchFamily="18" charset="0"/>
                              <a:ea typeface="Cambria Math" panose="02040503050406030204" pitchFamily="18" charset="0"/>
                            </a:rPr>
                            <m:t>𝑺𝒆𝒙</m:t>
                          </m:r>
                        </m:sub>
                      </m:sSub>
                      <m:r>
                        <a:rPr lang="en-US" sz="2800" b="1" i="1" smtClean="0">
                          <a:latin typeface="Cambria Math" panose="02040503050406030204" pitchFamily="18" charset="0"/>
                        </a:rPr>
                        <m:t>𝑺𝒆𝒙</m:t>
                      </m:r>
                      <m:r>
                        <a:rPr lang="en-US" sz="2800" b="1"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𝝐</m:t>
                      </m:r>
                    </m:oMath>
                  </m:oMathPara>
                </a14:m>
                <a:endParaRPr lang="en-US" sz="2800" b="1" dirty="0">
                  <a:latin typeface="Aptos" panose="020B0004020202020204" pitchFamily="34" charset="0"/>
                </a:endParaRPr>
              </a:p>
            </p:txBody>
          </p:sp>
        </mc:Choice>
        <mc:Fallback xmlns="">
          <p:sp>
            <p:nvSpPr>
              <p:cNvPr id="7" name="Rectangle 6">
                <a:extLst>
                  <a:ext uri="{FF2B5EF4-FFF2-40B4-BE49-F238E27FC236}">
                    <a16:creationId xmlns:a16="http://schemas.microsoft.com/office/drawing/2014/main" id="{201C99CC-2909-478D-869A-9384B936F79E}"/>
                  </a:ext>
                </a:extLst>
              </p:cNvPr>
              <p:cNvSpPr>
                <a:spLocks noRot="1" noChangeAspect="1" noMove="1" noResize="1" noEditPoints="1" noAdjustHandles="1" noChangeArrowheads="1" noChangeShapeType="1" noTextEdit="1"/>
              </p:cNvSpPr>
              <p:nvPr/>
            </p:nvSpPr>
            <p:spPr>
              <a:xfrm>
                <a:off x="838200" y="3560330"/>
                <a:ext cx="10746019" cy="56400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9174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Multivariable regression: unadjusted vs. adjusted</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lstStyle/>
          <a:p>
            <a:r>
              <a:rPr lang="en-US" dirty="0">
                <a:latin typeface="Aptos" panose="020B0004020202020204" pitchFamily="34" charset="0"/>
              </a:rPr>
              <a:t>Compare SIRE effect sizes for unadjusted and adjusted models</a:t>
            </a:r>
          </a:p>
          <a:p>
            <a:r>
              <a:rPr lang="en-US" dirty="0">
                <a:latin typeface="Aptos" panose="020B0004020202020204" pitchFamily="34" charset="0"/>
              </a:rPr>
              <a:t>To what extent does the inclusion of SDOH in the model explain (attenuate) the effects of SIRE</a:t>
            </a:r>
          </a:p>
          <a:p>
            <a:pPr marL="457200" lvl="1" indent="0">
              <a:buNone/>
            </a:pPr>
            <a:endParaRPr lang="en-US" dirty="0">
              <a:latin typeface="Aptos" panose="020B0004020202020204" pitchFamily="34" charset="0"/>
            </a:endParaRPr>
          </a:p>
          <a:p>
            <a:pPr marL="457200" lvl="1" indent="0">
              <a:buNone/>
            </a:pPr>
            <a:r>
              <a:rPr lang="en-US" dirty="0">
                <a:latin typeface="Aptos" panose="020B0004020202020204" pitchFamily="34" charset="0"/>
              </a:rPr>
              <a:t>		</a:t>
            </a:r>
          </a:p>
          <a:p>
            <a:pPr marL="0" indent="0">
              <a:buNone/>
            </a:pP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37</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01C99CC-2909-478D-869A-9384B936F79E}"/>
                  </a:ext>
                </a:extLst>
              </p:cNvPr>
              <p:cNvSpPr/>
              <p:nvPr/>
            </p:nvSpPr>
            <p:spPr>
              <a:xfrm>
                <a:off x="838200" y="3560330"/>
                <a:ext cx="8629094" cy="5640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a:latin typeface="Cambria Math" panose="02040503050406030204" pitchFamily="18" charset="0"/>
                          <a:ea typeface="Cambria Math" panose="02040503050406030204" pitchFamily="18" charset="0"/>
                        </a:rPr>
                        <m:t>𝑨𝒕𝒕𝒆𝒏𝒖𝒂𝒕𝒊𝒐𝒏</m:t>
                      </m:r>
                      <m:r>
                        <a:rPr lang="en-US" sz="2800" b="1" i="1">
                          <a:latin typeface="Cambria Math" panose="02040503050406030204" pitchFamily="18" charset="0"/>
                          <a:ea typeface="Cambria Math" panose="02040503050406030204" pitchFamily="18" charset="0"/>
                        </a:rPr>
                        <m:t>=</m:t>
                      </m:r>
                      <m:f>
                        <m:fPr>
                          <m:type m:val="lin"/>
                          <m:ctrlPr>
                            <a:rPr lang="en-US" sz="2800" b="1" i="1">
                              <a:latin typeface="Cambria Math" panose="02040503050406030204" pitchFamily="18" charset="0"/>
                              <a:ea typeface="Cambria Math" panose="02040503050406030204" pitchFamily="18" charset="0"/>
                            </a:rPr>
                          </m:ctrlPr>
                        </m:fPr>
                        <m:num>
                          <m:r>
                            <a:rPr lang="en-US" sz="2800" b="1" i="1">
                              <a:latin typeface="Cambria Math" panose="02040503050406030204" pitchFamily="18" charset="0"/>
                              <a:ea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𝜷</m:t>
                              </m:r>
                            </m:e>
                            <m:sub>
                              <m:r>
                                <a:rPr lang="en-US" sz="2800" b="1" i="1">
                                  <a:latin typeface="Cambria Math" panose="02040503050406030204" pitchFamily="18" charset="0"/>
                                  <a:ea typeface="Cambria Math" panose="02040503050406030204" pitchFamily="18" charset="0"/>
                                </a:rPr>
                                <m:t>𝑼𝒏𝒂𝒅𝒋</m:t>
                              </m:r>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𝑺𝑰𝑹𝑬</m:t>
                              </m:r>
                            </m:sub>
                          </m:sSub>
                          <m:r>
                            <a:rPr lang="en-US" sz="2800" b="1" i="1">
                              <a:latin typeface="Cambria Math" panose="02040503050406030204" pitchFamily="18" charset="0"/>
                              <a:ea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𝜷</m:t>
                              </m:r>
                            </m:e>
                            <m:sub>
                              <m:r>
                                <a:rPr lang="en-US" sz="2800" b="1" i="1">
                                  <a:latin typeface="Cambria Math" panose="02040503050406030204" pitchFamily="18" charset="0"/>
                                  <a:ea typeface="Cambria Math" panose="02040503050406030204" pitchFamily="18" charset="0"/>
                                </a:rPr>
                                <m:t>𝑨𝒅𝒋</m:t>
                              </m:r>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𝑺𝑰𝑹𝑬</m:t>
                              </m:r>
                            </m:sub>
                          </m:sSub>
                          <m:r>
                            <a:rPr lang="en-US" sz="2800" b="1" i="1">
                              <a:latin typeface="Cambria Math" panose="02040503050406030204" pitchFamily="18" charset="0"/>
                              <a:ea typeface="Cambria Math" panose="02040503050406030204" pitchFamily="18" charset="0"/>
                            </a:rPr>
                            <m:t>)</m:t>
                          </m:r>
                        </m:num>
                        <m:den>
                          <m:sSub>
                            <m:sSubPr>
                              <m:ctrlPr>
                                <a:rPr lang="en-US" sz="2800" b="1" i="1">
                                  <a:latin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𝜷</m:t>
                              </m:r>
                            </m:e>
                            <m:sub>
                              <m:r>
                                <a:rPr lang="en-US" sz="2800" b="1" i="1">
                                  <a:latin typeface="Cambria Math" panose="02040503050406030204" pitchFamily="18" charset="0"/>
                                  <a:ea typeface="Cambria Math" panose="02040503050406030204" pitchFamily="18" charset="0"/>
                                </a:rPr>
                                <m:t>𝑼𝒏𝒂𝒅𝒋</m:t>
                              </m:r>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𝑺𝑰𝑹𝑬</m:t>
                              </m:r>
                            </m:sub>
                          </m:sSub>
                        </m:den>
                      </m:f>
                    </m:oMath>
                  </m:oMathPara>
                </a14:m>
                <a:endParaRPr lang="en-US" sz="2800" b="1" dirty="0">
                  <a:latin typeface="Aptos" panose="020B0004020202020204" pitchFamily="34" charset="0"/>
                </a:endParaRPr>
              </a:p>
            </p:txBody>
          </p:sp>
        </mc:Choice>
        <mc:Fallback xmlns="">
          <p:sp>
            <p:nvSpPr>
              <p:cNvPr id="7" name="Rectangle 6">
                <a:extLst>
                  <a:ext uri="{FF2B5EF4-FFF2-40B4-BE49-F238E27FC236}">
                    <a16:creationId xmlns:a16="http://schemas.microsoft.com/office/drawing/2014/main" id="{201C99CC-2909-478D-869A-9384B936F79E}"/>
                  </a:ext>
                </a:extLst>
              </p:cNvPr>
              <p:cNvSpPr>
                <a:spLocks noRot="1" noChangeAspect="1" noMove="1" noResize="1" noEditPoints="1" noAdjustHandles="1" noChangeArrowheads="1" noChangeShapeType="1" noTextEdit="1"/>
              </p:cNvSpPr>
              <p:nvPr/>
            </p:nvSpPr>
            <p:spPr>
              <a:xfrm>
                <a:off x="838200" y="3560330"/>
                <a:ext cx="8629094" cy="564001"/>
              </a:xfrm>
              <a:prstGeom prst="rect">
                <a:avLst/>
              </a:prstGeom>
              <a:blipFill>
                <a:blip r:embed="rId2"/>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D4E0706-41E4-4C33-9122-12DC4AB3D916}"/>
              </a:ext>
            </a:extLst>
          </p:cNvPr>
          <p:cNvSpPr txBox="1"/>
          <p:nvPr/>
        </p:nvSpPr>
        <p:spPr>
          <a:xfrm>
            <a:off x="5332535" y="5037815"/>
            <a:ext cx="5710859" cy="369332"/>
          </a:xfrm>
          <a:prstGeom prst="rect">
            <a:avLst/>
          </a:prstGeom>
          <a:noFill/>
        </p:spPr>
        <p:txBody>
          <a:bodyPr wrap="none" rtlCol="0">
            <a:spAutoFit/>
          </a:bodyPr>
          <a:lstStyle/>
          <a:p>
            <a:r>
              <a:rPr lang="en-US" dirty="0">
                <a:latin typeface="Aptos" panose="020B0004020202020204"/>
              </a:rPr>
              <a:t>*simple approach with assumptions that are often violated</a:t>
            </a:r>
          </a:p>
        </p:txBody>
      </p:sp>
    </p:spTree>
    <p:extLst>
      <p:ext uri="{BB962C8B-B14F-4D97-AF65-F5344CB8AC3E}">
        <p14:creationId xmlns:p14="http://schemas.microsoft.com/office/powerpoint/2010/main" val="1394514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Individual-level SED: All of Us</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38</a:t>
            </a:fld>
            <a:endParaRPr lang="en-US"/>
          </a:p>
        </p:txBody>
      </p:sp>
      <p:sp>
        <p:nvSpPr>
          <p:cNvPr id="3" name="TextBox 2">
            <a:extLst>
              <a:ext uri="{FF2B5EF4-FFF2-40B4-BE49-F238E27FC236}">
                <a16:creationId xmlns:a16="http://schemas.microsoft.com/office/drawing/2014/main" id="{9E313141-CDF3-4D4E-A4F0-02C3F0F56CA0}"/>
              </a:ext>
            </a:extLst>
          </p:cNvPr>
          <p:cNvSpPr txBox="1"/>
          <p:nvPr/>
        </p:nvSpPr>
        <p:spPr>
          <a:xfrm>
            <a:off x="1090393" y="1849642"/>
            <a:ext cx="3600450" cy="2246769"/>
          </a:xfrm>
          <a:prstGeom prst="rect">
            <a:avLst/>
          </a:prstGeom>
          <a:noFill/>
        </p:spPr>
        <p:txBody>
          <a:bodyPr wrap="square" rtlCol="0">
            <a:spAutoFit/>
          </a:bodyPr>
          <a:lstStyle/>
          <a:p>
            <a:r>
              <a:rPr lang="en-US" sz="2000" dirty="0">
                <a:latin typeface="Aptos" panose="020B0004020202020204"/>
              </a:rPr>
              <a:t>iSDI varies between self-identified race/ethnicity (SIRE) groups*</a:t>
            </a:r>
          </a:p>
          <a:p>
            <a:endParaRPr lang="en-US" sz="2000" dirty="0">
              <a:latin typeface="Aptos" panose="020B0004020202020204"/>
            </a:endParaRPr>
          </a:p>
          <a:p>
            <a:r>
              <a:rPr lang="en-US" sz="2000" dirty="0">
                <a:latin typeface="Aptos" panose="020B0004020202020204"/>
              </a:rPr>
              <a:t>Relevant for disparities? </a:t>
            </a:r>
          </a:p>
          <a:p>
            <a:r>
              <a:rPr lang="en-US" sz="2000" dirty="0">
                <a:latin typeface="Aptos" panose="020B0004020202020204"/>
              </a:rPr>
              <a:t>*more variation within than between groups</a:t>
            </a:r>
          </a:p>
        </p:txBody>
      </p:sp>
      <p:pic>
        <p:nvPicPr>
          <p:cNvPr id="9" name="Picture 8">
            <a:extLst>
              <a:ext uri="{FF2B5EF4-FFF2-40B4-BE49-F238E27FC236}">
                <a16:creationId xmlns:a16="http://schemas.microsoft.com/office/drawing/2014/main" id="{BC0E1890-E7C6-4455-B2F8-33DD764F2CAB}"/>
              </a:ext>
            </a:extLst>
          </p:cNvPr>
          <p:cNvPicPr>
            <a:picLocks noChangeAspect="1"/>
          </p:cNvPicPr>
          <p:nvPr/>
        </p:nvPicPr>
        <p:blipFill>
          <a:blip r:embed="rId2"/>
          <a:stretch>
            <a:fillRect/>
          </a:stretch>
        </p:blipFill>
        <p:spPr>
          <a:xfrm>
            <a:off x="5247836" y="1479550"/>
            <a:ext cx="5709528" cy="4775200"/>
          </a:xfrm>
          <a:prstGeom prst="rect">
            <a:avLst/>
          </a:prstGeom>
        </p:spPr>
      </p:pic>
    </p:spTree>
    <p:extLst>
      <p:ext uri="{BB962C8B-B14F-4D97-AF65-F5344CB8AC3E}">
        <p14:creationId xmlns:p14="http://schemas.microsoft.com/office/powerpoint/2010/main" val="2667883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D3CB2D-FCA6-441F-B12E-5B1BFA4004AB}"/>
              </a:ext>
            </a:extLst>
          </p:cNvPr>
          <p:cNvPicPr>
            <a:picLocks noChangeAspect="1"/>
          </p:cNvPicPr>
          <p:nvPr/>
        </p:nvPicPr>
        <p:blipFill>
          <a:blip r:embed="rId2"/>
          <a:stretch>
            <a:fillRect/>
          </a:stretch>
        </p:blipFill>
        <p:spPr>
          <a:xfrm>
            <a:off x="1187811" y="1383213"/>
            <a:ext cx="9816379" cy="5160462"/>
          </a:xfrm>
          <a:prstGeom prst="rect">
            <a:avLst/>
          </a:prstGeom>
        </p:spPr>
      </p:pic>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nchor="t"/>
          <a:lstStyle/>
          <a:p>
            <a:r>
              <a:rPr lang="en-US" dirty="0">
                <a:solidFill>
                  <a:srgbClr val="0E2C4D"/>
                </a:solidFill>
                <a:latin typeface="Aptos" panose="020B0004020202020204" pitchFamily="34" charset="0"/>
              </a:rPr>
              <a:t>Individual-level SED: All of Us</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39</a:t>
            </a:fld>
            <a:endParaRPr lang="en-US"/>
          </a:p>
        </p:txBody>
      </p:sp>
      <p:sp>
        <p:nvSpPr>
          <p:cNvPr id="8" name="TextBox 7">
            <a:extLst>
              <a:ext uri="{FF2B5EF4-FFF2-40B4-BE49-F238E27FC236}">
                <a16:creationId xmlns:a16="http://schemas.microsoft.com/office/drawing/2014/main" id="{0E49C56A-5AA3-4711-AE98-4D53FC75A8FD}"/>
              </a:ext>
            </a:extLst>
          </p:cNvPr>
          <p:cNvSpPr txBox="1"/>
          <p:nvPr/>
        </p:nvSpPr>
        <p:spPr>
          <a:xfrm>
            <a:off x="1035050" y="1005165"/>
            <a:ext cx="8091702" cy="369332"/>
          </a:xfrm>
          <a:prstGeom prst="rect">
            <a:avLst/>
          </a:prstGeom>
          <a:noFill/>
        </p:spPr>
        <p:txBody>
          <a:bodyPr wrap="none" rtlCol="0">
            <a:spAutoFit/>
          </a:bodyPr>
          <a:lstStyle/>
          <a:p>
            <a:r>
              <a:rPr lang="en-US" b="1" dirty="0">
                <a:latin typeface="Aptos" panose="020B0004020202020204"/>
              </a:rPr>
              <a:t>Characterize disparities for Black and Hispanic participants (White reference group)</a:t>
            </a:r>
          </a:p>
        </p:txBody>
      </p:sp>
    </p:spTree>
    <p:extLst>
      <p:ext uri="{BB962C8B-B14F-4D97-AF65-F5344CB8AC3E}">
        <p14:creationId xmlns:p14="http://schemas.microsoft.com/office/powerpoint/2010/main" val="1693458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Health disparities research must be integrative</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lstStyle/>
          <a:p>
            <a:r>
              <a:rPr lang="en-US" dirty="0">
                <a:latin typeface="Aptos" panose="020B0004020202020204" pitchFamily="34" charset="0"/>
              </a:rPr>
              <a:t>As per the NIMHD mission, we are focused on minority health and health disparities</a:t>
            </a:r>
          </a:p>
          <a:p>
            <a:r>
              <a:rPr lang="en-US" dirty="0">
                <a:latin typeface="Aptos" panose="020B0004020202020204" pitchFamily="34" charset="0"/>
              </a:rPr>
              <a:t>We study health disparities that along the axis of race and ethnicity</a:t>
            </a:r>
          </a:p>
          <a:p>
            <a:r>
              <a:rPr lang="en-US" dirty="0">
                <a:latin typeface="Aptos" panose="020B0004020202020204" pitchFamily="34" charset="0"/>
              </a:rPr>
              <a:t>Focus on health outcomes that disproportionately affect socially disadvantaged groups</a:t>
            </a:r>
          </a:p>
          <a:p>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4</a:t>
            </a:fld>
            <a:endParaRPr lang="en-US"/>
          </a:p>
        </p:txBody>
      </p:sp>
    </p:spTree>
    <p:extLst>
      <p:ext uri="{BB962C8B-B14F-4D97-AF65-F5344CB8AC3E}">
        <p14:creationId xmlns:p14="http://schemas.microsoft.com/office/powerpoint/2010/main" val="4162561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nchor="t"/>
          <a:lstStyle/>
          <a:p>
            <a:r>
              <a:rPr lang="en-US" dirty="0">
                <a:solidFill>
                  <a:srgbClr val="0E2C4D"/>
                </a:solidFill>
                <a:latin typeface="Aptos" panose="020B0004020202020204" pitchFamily="34" charset="0"/>
              </a:rPr>
              <a:t>Individual-level SED: All of Us</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40</a:t>
            </a:fld>
            <a:endParaRPr lang="en-US"/>
          </a:p>
        </p:txBody>
      </p:sp>
      <p:pic>
        <p:nvPicPr>
          <p:cNvPr id="6" name="Picture 5">
            <a:extLst>
              <a:ext uri="{FF2B5EF4-FFF2-40B4-BE49-F238E27FC236}">
                <a16:creationId xmlns:a16="http://schemas.microsoft.com/office/drawing/2014/main" id="{7A642620-F15F-496D-8055-5C2C744D2EC4}"/>
              </a:ext>
            </a:extLst>
          </p:cNvPr>
          <p:cNvPicPr>
            <a:picLocks noChangeAspect="1"/>
          </p:cNvPicPr>
          <p:nvPr/>
        </p:nvPicPr>
        <p:blipFill rotWithShape="1">
          <a:blip r:embed="rId2"/>
          <a:srcRect r="49279"/>
          <a:stretch/>
        </p:blipFill>
        <p:spPr>
          <a:xfrm>
            <a:off x="3004039" y="1516206"/>
            <a:ext cx="6183923" cy="4552417"/>
          </a:xfrm>
          <a:prstGeom prst="rect">
            <a:avLst/>
          </a:prstGeom>
        </p:spPr>
      </p:pic>
      <p:sp>
        <p:nvSpPr>
          <p:cNvPr id="7" name="Rectangle 6">
            <a:extLst>
              <a:ext uri="{FF2B5EF4-FFF2-40B4-BE49-F238E27FC236}">
                <a16:creationId xmlns:a16="http://schemas.microsoft.com/office/drawing/2014/main" id="{5552D232-C093-43A9-88DB-661700FACB6C}"/>
              </a:ext>
            </a:extLst>
          </p:cNvPr>
          <p:cNvSpPr/>
          <p:nvPr/>
        </p:nvSpPr>
        <p:spPr>
          <a:xfrm>
            <a:off x="3276600" y="1623646"/>
            <a:ext cx="246185" cy="2403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DA13CCC-6F9E-46E3-B1F7-ED34BD815745}"/>
              </a:ext>
            </a:extLst>
          </p:cNvPr>
          <p:cNvSpPr txBox="1"/>
          <p:nvPr/>
        </p:nvSpPr>
        <p:spPr>
          <a:xfrm>
            <a:off x="838200" y="1841988"/>
            <a:ext cx="2039741" cy="1631216"/>
          </a:xfrm>
          <a:prstGeom prst="rect">
            <a:avLst/>
          </a:prstGeom>
          <a:noFill/>
        </p:spPr>
        <p:txBody>
          <a:bodyPr wrap="square" rtlCol="0">
            <a:spAutoFit/>
          </a:bodyPr>
          <a:lstStyle/>
          <a:p>
            <a:r>
              <a:rPr lang="en-US" sz="2000" dirty="0">
                <a:latin typeface="Aptos" panose="020B0004020202020204"/>
              </a:rPr>
              <a:t>iSDI attenuates the effect of Black SIRE for 53.5% of disparity diseases</a:t>
            </a:r>
          </a:p>
        </p:txBody>
      </p:sp>
      <p:sp>
        <p:nvSpPr>
          <p:cNvPr id="11" name="TextBox 10">
            <a:extLst>
              <a:ext uri="{FF2B5EF4-FFF2-40B4-BE49-F238E27FC236}">
                <a16:creationId xmlns:a16="http://schemas.microsoft.com/office/drawing/2014/main" id="{0B6CD013-7164-4D81-A11C-9C1956E49F5B}"/>
              </a:ext>
            </a:extLst>
          </p:cNvPr>
          <p:cNvSpPr txBox="1"/>
          <p:nvPr/>
        </p:nvSpPr>
        <p:spPr>
          <a:xfrm>
            <a:off x="1035050" y="1005165"/>
            <a:ext cx="7864845" cy="369332"/>
          </a:xfrm>
          <a:prstGeom prst="rect">
            <a:avLst/>
          </a:prstGeom>
          <a:noFill/>
        </p:spPr>
        <p:txBody>
          <a:bodyPr wrap="none" rtlCol="0">
            <a:spAutoFit/>
          </a:bodyPr>
          <a:lstStyle/>
          <a:p>
            <a:r>
              <a:rPr lang="en-US" b="1" dirty="0">
                <a:latin typeface="Aptos" panose="020B0004020202020204"/>
              </a:rPr>
              <a:t>Compare iSDI adjusted and unadjusted effects of Black SIRE on health disparities</a:t>
            </a:r>
          </a:p>
        </p:txBody>
      </p:sp>
    </p:spTree>
    <p:extLst>
      <p:ext uri="{BB962C8B-B14F-4D97-AF65-F5344CB8AC3E}">
        <p14:creationId xmlns:p14="http://schemas.microsoft.com/office/powerpoint/2010/main" val="873242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nchor="t"/>
          <a:lstStyle/>
          <a:p>
            <a:r>
              <a:rPr lang="en-US" dirty="0">
                <a:solidFill>
                  <a:srgbClr val="0E2C4D"/>
                </a:solidFill>
                <a:latin typeface="Aptos" panose="020B0004020202020204" pitchFamily="34" charset="0"/>
              </a:rPr>
              <a:t>Individual-level SED: All of Us</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41</a:t>
            </a:fld>
            <a:endParaRPr lang="en-US"/>
          </a:p>
        </p:txBody>
      </p:sp>
      <p:pic>
        <p:nvPicPr>
          <p:cNvPr id="6" name="Picture 5">
            <a:extLst>
              <a:ext uri="{FF2B5EF4-FFF2-40B4-BE49-F238E27FC236}">
                <a16:creationId xmlns:a16="http://schemas.microsoft.com/office/drawing/2014/main" id="{7A642620-F15F-496D-8055-5C2C744D2EC4}"/>
              </a:ext>
            </a:extLst>
          </p:cNvPr>
          <p:cNvPicPr>
            <a:picLocks noChangeAspect="1"/>
          </p:cNvPicPr>
          <p:nvPr/>
        </p:nvPicPr>
        <p:blipFill rotWithShape="1">
          <a:blip r:embed="rId2"/>
          <a:srcRect l="50865"/>
          <a:stretch/>
        </p:blipFill>
        <p:spPr>
          <a:xfrm>
            <a:off x="3008376" y="1516206"/>
            <a:ext cx="5990492" cy="4552417"/>
          </a:xfrm>
          <a:prstGeom prst="rect">
            <a:avLst/>
          </a:prstGeom>
        </p:spPr>
      </p:pic>
      <p:sp>
        <p:nvSpPr>
          <p:cNvPr id="7" name="Rectangle 6">
            <a:extLst>
              <a:ext uri="{FF2B5EF4-FFF2-40B4-BE49-F238E27FC236}">
                <a16:creationId xmlns:a16="http://schemas.microsoft.com/office/drawing/2014/main" id="{34D192D6-2DC7-4381-A1F5-D844F51A323B}"/>
              </a:ext>
            </a:extLst>
          </p:cNvPr>
          <p:cNvSpPr/>
          <p:nvPr/>
        </p:nvSpPr>
        <p:spPr>
          <a:xfrm>
            <a:off x="3130059" y="1623646"/>
            <a:ext cx="246185" cy="2403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510485F-3F2D-46CE-A77D-E372A4801786}"/>
              </a:ext>
            </a:extLst>
          </p:cNvPr>
          <p:cNvSpPr txBox="1"/>
          <p:nvPr/>
        </p:nvSpPr>
        <p:spPr>
          <a:xfrm>
            <a:off x="838200" y="1841988"/>
            <a:ext cx="2039741" cy="1631216"/>
          </a:xfrm>
          <a:prstGeom prst="rect">
            <a:avLst/>
          </a:prstGeom>
          <a:noFill/>
        </p:spPr>
        <p:txBody>
          <a:bodyPr wrap="square" rtlCol="0">
            <a:spAutoFit/>
          </a:bodyPr>
          <a:lstStyle/>
          <a:p>
            <a:r>
              <a:rPr lang="en-US" sz="2000" dirty="0">
                <a:latin typeface="Aptos" panose="020B0004020202020204"/>
              </a:rPr>
              <a:t>iSDI attenuates the effect of Hispanic SIRE for 58.2% of disparity diseases</a:t>
            </a:r>
          </a:p>
        </p:txBody>
      </p:sp>
      <p:sp>
        <p:nvSpPr>
          <p:cNvPr id="9" name="TextBox 8">
            <a:extLst>
              <a:ext uri="{FF2B5EF4-FFF2-40B4-BE49-F238E27FC236}">
                <a16:creationId xmlns:a16="http://schemas.microsoft.com/office/drawing/2014/main" id="{00DE0C5C-BE9C-4F9F-97C3-0C09F1DB446C}"/>
              </a:ext>
            </a:extLst>
          </p:cNvPr>
          <p:cNvSpPr txBox="1"/>
          <p:nvPr/>
        </p:nvSpPr>
        <p:spPr>
          <a:xfrm>
            <a:off x="1035050" y="1005165"/>
            <a:ext cx="8164607" cy="369332"/>
          </a:xfrm>
          <a:prstGeom prst="rect">
            <a:avLst/>
          </a:prstGeom>
          <a:noFill/>
        </p:spPr>
        <p:txBody>
          <a:bodyPr wrap="none" rtlCol="0">
            <a:spAutoFit/>
          </a:bodyPr>
          <a:lstStyle/>
          <a:p>
            <a:r>
              <a:rPr lang="en-US" b="1" dirty="0">
                <a:latin typeface="Aptos" panose="020B0004020202020204"/>
              </a:rPr>
              <a:t>Compare iSDI adjusted and unadjusted effects of Hispanic SIRE on health disparities</a:t>
            </a:r>
          </a:p>
        </p:txBody>
      </p:sp>
    </p:spTree>
    <p:extLst>
      <p:ext uri="{BB962C8B-B14F-4D97-AF65-F5344CB8AC3E}">
        <p14:creationId xmlns:p14="http://schemas.microsoft.com/office/powerpoint/2010/main" val="1877392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954973-735C-4B7B-8F25-A10CAADD587F}"/>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E4ECD2CE-D3A9-4F9C-8F71-481C706DECF8}"/>
              </a:ext>
            </a:extLst>
          </p:cNvPr>
          <p:cNvSpPr>
            <a:spLocks noGrp="1"/>
          </p:cNvSpPr>
          <p:nvPr>
            <p:ph type="sldNum" sz="quarter" idx="12"/>
          </p:nvPr>
        </p:nvSpPr>
        <p:spPr/>
        <p:txBody>
          <a:bodyPr/>
          <a:lstStyle/>
          <a:p>
            <a:fld id="{63CA5BDF-CCF5-FD4E-8DB5-0576DCFD5CCF}" type="slidenum">
              <a:rPr lang="en-US" smtClean="0"/>
              <a:t>42</a:t>
            </a:fld>
            <a:endParaRPr lang="en-US"/>
          </a:p>
        </p:txBody>
      </p:sp>
      <p:sp>
        <p:nvSpPr>
          <p:cNvPr id="4" name="Subtitle 2">
            <a:extLst>
              <a:ext uri="{FF2B5EF4-FFF2-40B4-BE49-F238E27FC236}">
                <a16:creationId xmlns:a16="http://schemas.microsoft.com/office/drawing/2014/main" id="{ABE4044A-A55B-47FC-B0F5-D3591F829A3F}"/>
              </a:ext>
            </a:extLst>
          </p:cNvPr>
          <p:cNvSpPr txBox="1">
            <a:spLocks/>
          </p:cNvSpPr>
          <p:nvPr/>
        </p:nvSpPr>
        <p:spPr>
          <a:xfrm>
            <a:off x="1524000" y="3602038"/>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rgbClr val="0E2C4D"/>
                </a:solidFill>
                <a:latin typeface="Aptos" panose="020B0004020202020204"/>
              </a:rPr>
              <a:t>Mediation analysis for health disparities</a:t>
            </a:r>
          </a:p>
        </p:txBody>
      </p:sp>
    </p:spTree>
    <p:extLst>
      <p:ext uri="{BB962C8B-B14F-4D97-AF65-F5344CB8AC3E}">
        <p14:creationId xmlns:p14="http://schemas.microsoft.com/office/powerpoint/2010/main" val="1703277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Mediation analysis</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lstStyle/>
          <a:p>
            <a:r>
              <a:rPr lang="en-US" dirty="0">
                <a:latin typeface="Aptos" panose="020B0004020202020204" pitchFamily="34" charset="0"/>
              </a:rPr>
              <a:t>We wish to understand the mechanisms that underlie health disparities</a:t>
            </a:r>
          </a:p>
          <a:p>
            <a:r>
              <a:rPr lang="en-US" dirty="0">
                <a:latin typeface="Aptos" panose="020B0004020202020204" pitchFamily="34" charset="0"/>
              </a:rPr>
              <a:t>Mediation analysis has been proposed as an ideal tool for this purpose</a:t>
            </a:r>
          </a:p>
          <a:p>
            <a:r>
              <a:rPr lang="en-US" dirty="0">
                <a:latin typeface="Aptos" panose="020B0004020202020204" pitchFamily="34" charset="0"/>
              </a:rPr>
              <a:t>Race/ethnicity groups differ </a:t>
            </a:r>
            <a:r>
              <a:rPr lang="en-US" dirty="0" err="1">
                <a:latin typeface="Aptos" panose="020B0004020202020204" pitchFamily="34" charset="0"/>
              </a:rPr>
              <a:t>wrt</a:t>
            </a:r>
            <a:r>
              <a:rPr lang="en-US" dirty="0">
                <a:latin typeface="Aptos" panose="020B0004020202020204" pitchFamily="34" charset="0"/>
              </a:rPr>
              <a:t> genetics and social determinants of health</a:t>
            </a:r>
          </a:p>
          <a:p>
            <a:pPr lvl="1"/>
            <a:r>
              <a:rPr lang="en-US" dirty="0">
                <a:latin typeface="Aptos" panose="020B0004020202020204" pitchFamily="34" charset="0"/>
              </a:rPr>
              <a:t>Mediation analysis can help to decompose the relative contributions of each class of risk factor to health disparities</a:t>
            </a:r>
          </a:p>
          <a:p>
            <a:pPr marL="0" indent="0">
              <a:buNone/>
            </a:pP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43</a:t>
            </a:fld>
            <a:endParaRPr lang="en-US"/>
          </a:p>
        </p:txBody>
      </p:sp>
    </p:spTree>
    <p:extLst>
      <p:ext uri="{BB962C8B-B14F-4D97-AF65-F5344CB8AC3E}">
        <p14:creationId xmlns:p14="http://schemas.microsoft.com/office/powerpoint/2010/main" val="661474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E1F6D0-F305-4987-B8CD-38D5EDDE7538}"/>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06193B9C-AD7F-4271-93BC-FAA735C2B17E}"/>
              </a:ext>
            </a:extLst>
          </p:cNvPr>
          <p:cNvSpPr>
            <a:spLocks noGrp="1"/>
          </p:cNvSpPr>
          <p:nvPr>
            <p:ph type="sldNum" sz="quarter" idx="12"/>
          </p:nvPr>
        </p:nvSpPr>
        <p:spPr/>
        <p:txBody>
          <a:bodyPr/>
          <a:lstStyle/>
          <a:p>
            <a:fld id="{63CA5BDF-CCF5-FD4E-8DB5-0576DCFD5CCF}" type="slidenum">
              <a:rPr lang="en-US" smtClean="0"/>
              <a:t>44</a:t>
            </a:fld>
            <a:endParaRPr lang="en-US"/>
          </a:p>
        </p:txBody>
      </p:sp>
      <p:pic>
        <p:nvPicPr>
          <p:cNvPr id="4" name="Picture 3">
            <a:extLst>
              <a:ext uri="{FF2B5EF4-FFF2-40B4-BE49-F238E27FC236}">
                <a16:creationId xmlns:a16="http://schemas.microsoft.com/office/drawing/2014/main" id="{AFE3A79E-77B7-4912-80B2-8C3BD0E285DF}"/>
              </a:ext>
            </a:extLst>
          </p:cNvPr>
          <p:cNvPicPr>
            <a:picLocks noChangeAspect="1"/>
          </p:cNvPicPr>
          <p:nvPr/>
        </p:nvPicPr>
        <p:blipFill>
          <a:blip r:embed="rId2"/>
          <a:stretch>
            <a:fillRect/>
          </a:stretch>
        </p:blipFill>
        <p:spPr>
          <a:xfrm>
            <a:off x="2928938" y="647700"/>
            <a:ext cx="6334125" cy="2514600"/>
          </a:xfrm>
          <a:prstGeom prst="rect">
            <a:avLst/>
          </a:prstGeom>
          <a:ln>
            <a:solidFill>
              <a:schemeClr val="tx1"/>
            </a:solidFill>
          </a:ln>
        </p:spPr>
      </p:pic>
      <p:pic>
        <p:nvPicPr>
          <p:cNvPr id="5" name="Picture 4">
            <a:extLst>
              <a:ext uri="{FF2B5EF4-FFF2-40B4-BE49-F238E27FC236}">
                <a16:creationId xmlns:a16="http://schemas.microsoft.com/office/drawing/2014/main" id="{EE4B3AA4-F2A1-485A-A393-93E385E91749}"/>
              </a:ext>
            </a:extLst>
          </p:cNvPr>
          <p:cNvPicPr>
            <a:picLocks noChangeAspect="1"/>
          </p:cNvPicPr>
          <p:nvPr/>
        </p:nvPicPr>
        <p:blipFill>
          <a:blip r:embed="rId3"/>
          <a:stretch>
            <a:fillRect/>
          </a:stretch>
        </p:blipFill>
        <p:spPr>
          <a:xfrm>
            <a:off x="2928937" y="3630980"/>
            <a:ext cx="6334125" cy="2376509"/>
          </a:xfrm>
          <a:prstGeom prst="rect">
            <a:avLst/>
          </a:prstGeom>
          <a:ln>
            <a:solidFill>
              <a:schemeClr val="tx1"/>
            </a:solidFill>
          </a:ln>
        </p:spPr>
      </p:pic>
    </p:spTree>
    <p:extLst>
      <p:ext uri="{BB962C8B-B14F-4D97-AF65-F5344CB8AC3E}">
        <p14:creationId xmlns:p14="http://schemas.microsoft.com/office/powerpoint/2010/main" val="3713603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EF97-CBBF-4D15-8C6D-D1D763726942}"/>
              </a:ext>
            </a:extLst>
          </p:cNvPr>
          <p:cNvSpPr>
            <a:spLocks noGrp="1"/>
          </p:cNvSpPr>
          <p:nvPr>
            <p:ph type="title"/>
          </p:nvPr>
        </p:nvSpPr>
        <p:spPr/>
        <p:txBody>
          <a:bodyPr/>
          <a:lstStyle/>
          <a:p>
            <a:r>
              <a:rPr lang="en-US" dirty="0">
                <a:solidFill>
                  <a:srgbClr val="0E2C4D"/>
                </a:solidFill>
                <a:latin typeface="Aptos" panose="020B0004020202020204" pitchFamily="34" charset="0"/>
              </a:rPr>
              <a:t>Directed acyclic graph (DAG)</a:t>
            </a:r>
            <a:endParaRPr lang="en-US" dirty="0"/>
          </a:p>
        </p:txBody>
      </p:sp>
      <p:sp>
        <p:nvSpPr>
          <p:cNvPr id="3" name="Content Placeholder 2">
            <a:extLst>
              <a:ext uri="{FF2B5EF4-FFF2-40B4-BE49-F238E27FC236}">
                <a16:creationId xmlns:a16="http://schemas.microsoft.com/office/drawing/2014/main" id="{CC3BCB61-D116-4835-91DB-9C62B879121C}"/>
              </a:ext>
            </a:extLst>
          </p:cNvPr>
          <p:cNvSpPr>
            <a:spLocks noGrp="1"/>
          </p:cNvSpPr>
          <p:nvPr>
            <p:ph idx="1"/>
          </p:nvPr>
        </p:nvSpPr>
        <p:spPr/>
        <p:txBody>
          <a:bodyPr/>
          <a:lstStyle/>
          <a:p>
            <a:r>
              <a:rPr lang="en-US" dirty="0"/>
              <a:t>Intuitive means to communicate causal questions in epidemiological research</a:t>
            </a:r>
          </a:p>
          <a:p>
            <a:pPr lvl="1"/>
            <a:r>
              <a:rPr lang="en-US" dirty="0"/>
              <a:t>Inform study design and statistical analysis</a:t>
            </a:r>
          </a:p>
          <a:p>
            <a:r>
              <a:rPr lang="en-US" dirty="0"/>
              <a:t>Graphical structure used to encode researchers’ a priori assumptions about the relationships between variables in a causal path</a:t>
            </a:r>
          </a:p>
          <a:p>
            <a:r>
              <a:rPr lang="en-US" dirty="0"/>
              <a:t>Path = unbroken sequence of nodes connected by edges</a:t>
            </a:r>
          </a:p>
          <a:p>
            <a:r>
              <a:rPr lang="en-US" dirty="0"/>
              <a:t>Directed path = follow the edges in the direction indicated by the arrows</a:t>
            </a:r>
          </a:p>
          <a:p>
            <a:endParaRPr lang="en-US" dirty="0"/>
          </a:p>
        </p:txBody>
      </p:sp>
      <p:sp>
        <p:nvSpPr>
          <p:cNvPr id="4" name="Date Placeholder 3">
            <a:extLst>
              <a:ext uri="{FF2B5EF4-FFF2-40B4-BE49-F238E27FC236}">
                <a16:creationId xmlns:a16="http://schemas.microsoft.com/office/drawing/2014/main" id="{2300CC13-614B-48E0-84DA-DC2DD123FC48}"/>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AC2711BB-FC17-4331-AC8C-7CDA26A68697}"/>
              </a:ext>
            </a:extLst>
          </p:cNvPr>
          <p:cNvSpPr>
            <a:spLocks noGrp="1"/>
          </p:cNvSpPr>
          <p:nvPr>
            <p:ph type="sldNum" sz="quarter" idx="12"/>
          </p:nvPr>
        </p:nvSpPr>
        <p:spPr/>
        <p:txBody>
          <a:bodyPr/>
          <a:lstStyle/>
          <a:p>
            <a:fld id="{63CA5BDF-CCF5-FD4E-8DB5-0576DCFD5CCF}" type="slidenum">
              <a:rPr lang="en-US" smtClean="0"/>
              <a:t>45</a:t>
            </a:fld>
            <a:endParaRPr lang="en-US"/>
          </a:p>
        </p:txBody>
      </p:sp>
    </p:spTree>
    <p:extLst>
      <p:ext uri="{BB962C8B-B14F-4D97-AF65-F5344CB8AC3E}">
        <p14:creationId xmlns:p14="http://schemas.microsoft.com/office/powerpoint/2010/main" val="1858666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EF97-CBBF-4D15-8C6D-D1D763726942}"/>
              </a:ext>
            </a:extLst>
          </p:cNvPr>
          <p:cNvSpPr>
            <a:spLocks noGrp="1"/>
          </p:cNvSpPr>
          <p:nvPr>
            <p:ph type="title"/>
          </p:nvPr>
        </p:nvSpPr>
        <p:spPr/>
        <p:txBody>
          <a:bodyPr/>
          <a:lstStyle/>
          <a:p>
            <a:r>
              <a:rPr lang="en-US" dirty="0">
                <a:solidFill>
                  <a:srgbClr val="0E2C4D"/>
                </a:solidFill>
                <a:latin typeface="Aptos" panose="020B0004020202020204" pitchFamily="34" charset="0"/>
              </a:rPr>
              <a:t>Directed acyclic graph (DAG)</a:t>
            </a:r>
            <a:endParaRPr lang="en-US" dirty="0"/>
          </a:p>
        </p:txBody>
      </p:sp>
      <p:sp>
        <p:nvSpPr>
          <p:cNvPr id="4" name="Date Placeholder 3">
            <a:extLst>
              <a:ext uri="{FF2B5EF4-FFF2-40B4-BE49-F238E27FC236}">
                <a16:creationId xmlns:a16="http://schemas.microsoft.com/office/drawing/2014/main" id="{2300CC13-614B-48E0-84DA-DC2DD123FC48}"/>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AC2711BB-FC17-4331-AC8C-7CDA26A68697}"/>
              </a:ext>
            </a:extLst>
          </p:cNvPr>
          <p:cNvSpPr>
            <a:spLocks noGrp="1"/>
          </p:cNvSpPr>
          <p:nvPr>
            <p:ph type="sldNum" sz="quarter" idx="12"/>
          </p:nvPr>
        </p:nvSpPr>
        <p:spPr/>
        <p:txBody>
          <a:bodyPr/>
          <a:lstStyle/>
          <a:p>
            <a:fld id="{63CA5BDF-CCF5-FD4E-8DB5-0576DCFD5CCF}" type="slidenum">
              <a:rPr lang="en-US" smtClean="0"/>
              <a:t>46</a:t>
            </a:fld>
            <a:endParaRPr lang="en-US"/>
          </a:p>
        </p:txBody>
      </p:sp>
      <p:grpSp>
        <p:nvGrpSpPr>
          <p:cNvPr id="17" name="Group 16">
            <a:extLst>
              <a:ext uri="{FF2B5EF4-FFF2-40B4-BE49-F238E27FC236}">
                <a16:creationId xmlns:a16="http://schemas.microsoft.com/office/drawing/2014/main" id="{44B25B80-1A8B-4F2F-B39F-9F6C2DA83A41}"/>
              </a:ext>
            </a:extLst>
          </p:cNvPr>
          <p:cNvGrpSpPr/>
          <p:nvPr/>
        </p:nvGrpSpPr>
        <p:grpSpPr>
          <a:xfrm>
            <a:off x="4059936" y="3995928"/>
            <a:ext cx="4105656" cy="1097280"/>
            <a:chOff x="4444267" y="4239600"/>
            <a:chExt cx="4105656" cy="1097280"/>
          </a:xfrm>
        </p:grpSpPr>
        <p:sp>
          <p:nvSpPr>
            <p:cNvPr id="6" name="TextBox 5">
              <a:extLst>
                <a:ext uri="{FF2B5EF4-FFF2-40B4-BE49-F238E27FC236}">
                  <a16:creationId xmlns:a16="http://schemas.microsoft.com/office/drawing/2014/main" id="{14B8B929-1D4D-42F2-A9EC-107660BF5C0A}"/>
                </a:ext>
              </a:extLst>
            </p:cNvPr>
            <p:cNvSpPr txBox="1"/>
            <p:nvPr/>
          </p:nvSpPr>
          <p:spPr>
            <a:xfrm>
              <a:off x="4444267" y="4239600"/>
              <a:ext cx="1097280" cy="1097280"/>
            </a:xfrm>
            <a:prstGeom prst="ellipse">
              <a:avLst/>
            </a:prstGeom>
            <a:noFill/>
            <a:ln w="28575">
              <a:solidFill>
                <a:schemeClr val="tx1"/>
              </a:solidFill>
            </a:ln>
          </p:spPr>
          <p:txBody>
            <a:bodyPr wrap="none" rtlCol="0" anchor="ctr">
              <a:spAutoFit/>
            </a:bodyPr>
            <a:lstStyle/>
            <a:p>
              <a:pPr algn="ctr"/>
              <a:r>
                <a:rPr lang="en-US" sz="2000" dirty="0">
                  <a:latin typeface="Aptos" panose="020B0004020202020204"/>
                </a:rPr>
                <a:t>X</a:t>
              </a:r>
            </a:p>
          </p:txBody>
        </p:sp>
        <p:sp>
          <p:nvSpPr>
            <p:cNvPr id="8" name="TextBox 7">
              <a:extLst>
                <a:ext uri="{FF2B5EF4-FFF2-40B4-BE49-F238E27FC236}">
                  <a16:creationId xmlns:a16="http://schemas.microsoft.com/office/drawing/2014/main" id="{0A979D08-0599-4B85-89FE-4CA528BE67BB}"/>
                </a:ext>
              </a:extLst>
            </p:cNvPr>
            <p:cNvSpPr txBox="1"/>
            <p:nvPr/>
          </p:nvSpPr>
          <p:spPr>
            <a:xfrm>
              <a:off x="7452643" y="4239600"/>
              <a:ext cx="1097280" cy="1097280"/>
            </a:xfrm>
            <a:prstGeom prst="ellipse">
              <a:avLst/>
            </a:prstGeom>
            <a:noFill/>
            <a:ln w="28575">
              <a:solidFill>
                <a:schemeClr val="tx1"/>
              </a:solidFill>
            </a:ln>
          </p:spPr>
          <p:txBody>
            <a:bodyPr wrap="none" rtlCol="0" anchor="ctr">
              <a:spAutoFit/>
            </a:bodyPr>
            <a:lstStyle/>
            <a:p>
              <a:pPr algn="ctr"/>
              <a:r>
                <a:rPr lang="en-US" sz="2000" dirty="0">
                  <a:latin typeface="Aptos" panose="020B0004020202020204"/>
                </a:rPr>
                <a:t>Z</a:t>
              </a:r>
            </a:p>
          </p:txBody>
        </p:sp>
        <p:cxnSp>
          <p:nvCxnSpPr>
            <p:cNvPr id="11" name="Straight Arrow Connector 10">
              <a:extLst>
                <a:ext uri="{FF2B5EF4-FFF2-40B4-BE49-F238E27FC236}">
                  <a16:creationId xmlns:a16="http://schemas.microsoft.com/office/drawing/2014/main" id="{8ED1EF86-DE1F-4AF6-815A-55F845D790C6}"/>
                </a:ext>
              </a:extLst>
            </p:cNvPr>
            <p:cNvCxnSpPr>
              <a:cxnSpLocks/>
              <a:stCxn id="6" idx="6"/>
              <a:endCxn id="8" idx="2"/>
            </p:cNvCxnSpPr>
            <p:nvPr/>
          </p:nvCxnSpPr>
          <p:spPr>
            <a:xfrm>
              <a:off x="5541547" y="4788240"/>
              <a:ext cx="1911096"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34C007DC-8A4A-438B-955F-491E1FDDEF2D}"/>
              </a:ext>
            </a:extLst>
          </p:cNvPr>
          <p:cNvSpPr txBox="1"/>
          <p:nvPr/>
        </p:nvSpPr>
        <p:spPr>
          <a:xfrm>
            <a:off x="4018029" y="5106162"/>
            <a:ext cx="1181093" cy="646331"/>
          </a:xfrm>
          <a:prstGeom prst="rect">
            <a:avLst/>
          </a:prstGeom>
          <a:noFill/>
        </p:spPr>
        <p:txBody>
          <a:bodyPr wrap="none" rtlCol="0">
            <a:spAutoFit/>
          </a:bodyPr>
          <a:lstStyle/>
          <a:p>
            <a:pPr algn="ctr"/>
            <a:r>
              <a:rPr lang="en-US" b="1" i="1" dirty="0">
                <a:latin typeface="Aptos" panose="020B0004020202020204"/>
              </a:rPr>
              <a:t>Upstream </a:t>
            </a:r>
          </a:p>
          <a:p>
            <a:pPr algn="ctr"/>
            <a:r>
              <a:rPr lang="en-US" b="1" i="1" dirty="0">
                <a:latin typeface="Aptos" panose="020B0004020202020204"/>
              </a:rPr>
              <a:t>exposure</a:t>
            </a:r>
          </a:p>
        </p:txBody>
      </p:sp>
      <p:sp>
        <p:nvSpPr>
          <p:cNvPr id="20" name="TextBox 19">
            <a:extLst>
              <a:ext uri="{FF2B5EF4-FFF2-40B4-BE49-F238E27FC236}">
                <a16:creationId xmlns:a16="http://schemas.microsoft.com/office/drawing/2014/main" id="{2E00BAD1-2390-4160-8538-A7308E5C6E20}"/>
              </a:ext>
            </a:extLst>
          </p:cNvPr>
          <p:cNvSpPr txBox="1"/>
          <p:nvPr/>
        </p:nvSpPr>
        <p:spPr>
          <a:xfrm>
            <a:off x="7090910" y="5244661"/>
            <a:ext cx="1052083" cy="369332"/>
          </a:xfrm>
          <a:prstGeom prst="rect">
            <a:avLst/>
          </a:prstGeom>
          <a:noFill/>
        </p:spPr>
        <p:txBody>
          <a:bodyPr wrap="none" rtlCol="0">
            <a:spAutoFit/>
          </a:bodyPr>
          <a:lstStyle/>
          <a:p>
            <a:pPr algn="ctr"/>
            <a:r>
              <a:rPr lang="en-US" b="1" i="1" dirty="0">
                <a:latin typeface="Aptos" panose="020B0004020202020204"/>
              </a:rPr>
              <a:t>Outcome</a:t>
            </a:r>
          </a:p>
        </p:txBody>
      </p:sp>
      <p:sp>
        <p:nvSpPr>
          <p:cNvPr id="15" name="TextBox 14">
            <a:extLst>
              <a:ext uri="{FF2B5EF4-FFF2-40B4-BE49-F238E27FC236}">
                <a16:creationId xmlns:a16="http://schemas.microsoft.com/office/drawing/2014/main" id="{23D6965E-0C53-45C5-9835-2CE32DFE8AD9}"/>
              </a:ext>
            </a:extLst>
          </p:cNvPr>
          <p:cNvSpPr txBox="1"/>
          <p:nvPr/>
        </p:nvSpPr>
        <p:spPr>
          <a:xfrm>
            <a:off x="1189736" y="1490008"/>
            <a:ext cx="2870200" cy="1569660"/>
          </a:xfrm>
          <a:prstGeom prst="rect">
            <a:avLst/>
          </a:prstGeom>
          <a:noFill/>
        </p:spPr>
        <p:txBody>
          <a:bodyPr wrap="square" rtlCol="0">
            <a:spAutoFit/>
          </a:bodyPr>
          <a:lstStyle/>
          <a:p>
            <a:r>
              <a:rPr lang="en-US" sz="2400" dirty="0">
                <a:latin typeface="Aptos" panose="020B0004020202020204"/>
              </a:rPr>
              <a:t>Assess the extent to which an exposure (X) is associated with an outcome (Y)</a:t>
            </a:r>
          </a:p>
        </p:txBody>
      </p:sp>
    </p:spTree>
    <p:extLst>
      <p:ext uri="{BB962C8B-B14F-4D97-AF65-F5344CB8AC3E}">
        <p14:creationId xmlns:p14="http://schemas.microsoft.com/office/powerpoint/2010/main" val="2736476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EF97-CBBF-4D15-8C6D-D1D763726942}"/>
              </a:ext>
            </a:extLst>
          </p:cNvPr>
          <p:cNvSpPr>
            <a:spLocks noGrp="1"/>
          </p:cNvSpPr>
          <p:nvPr>
            <p:ph type="title"/>
          </p:nvPr>
        </p:nvSpPr>
        <p:spPr/>
        <p:txBody>
          <a:bodyPr/>
          <a:lstStyle/>
          <a:p>
            <a:r>
              <a:rPr lang="en-US" dirty="0">
                <a:solidFill>
                  <a:srgbClr val="0E2C4D"/>
                </a:solidFill>
                <a:latin typeface="Aptos" panose="020B0004020202020204" pitchFamily="34" charset="0"/>
              </a:rPr>
              <a:t>DAG: mediation</a:t>
            </a:r>
            <a:endParaRPr lang="en-US" dirty="0"/>
          </a:p>
        </p:txBody>
      </p:sp>
      <p:sp>
        <p:nvSpPr>
          <p:cNvPr id="4" name="Date Placeholder 3">
            <a:extLst>
              <a:ext uri="{FF2B5EF4-FFF2-40B4-BE49-F238E27FC236}">
                <a16:creationId xmlns:a16="http://schemas.microsoft.com/office/drawing/2014/main" id="{2300CC13-614B-48E0-84DA-DC2DD123FC48}"/>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AC2711BB-FC17-4331-AC8C-7CDA26A68697}"/>
              </a:ext>
            </a:extLst>
          </p:cNvPr>
          <p:cNvSpPr>
            <a:spLocks noGrp="1"/>
          </p:cNvSpPr>
          <p:nvPr>
            <p:ph type="sldNum" sz="quarter" idx="12"/>
          </p:nvPr>
        </p:nvSpPr>
        <p:spPr/>
        <p:txBody>
          <a:bodyPr/>
          <a:lstStyle/>
          <a:p>
            <a:fld id="{63CA5BDF-CCF5-FD4E-8DB5-0576DCFD5CCF}" type="slidenum">
              <a:rPr lang="en-US" smtClean="0"/>
              <a:t>47</a:t>
            </a:fld>
            <a:endParaRPr lang="en-US"/>
          </a:p>
        </p:txBody>
      </p:sp>
      <p:grpSp>
        <p:nvGrpSpPr>
          <p:cNvPr id="17" name="Group 16">
            <a:extLst>
              <a:ext uri="{FF2B5EF4-FFF2-40B4-BE49-F238E27FC236}">
                <a16:creationId xmlns:a16="http://schemas.microsoft.com/office/drawing/2014/main" id="{44B25B80-1A8B-4F2F-B39F-9F6C2DA83A41}"/>
              </a:ext>
            </a:extLst>
          </p:cNvPr>
          <p:cNvGrpSpPr/>
          <p:nvPr/>
        </p:nvGrpSpPr>
        <p:grpSpPr>
          <a:xfrm>
            <a:off x="4059936" y="2203704"/>
            <a:ext cx="4105656" cy="2889504"/>
            <a:chOff x="4444267" y="2447376"/>
            <a:chExt cx="4105656" cy="2889504"/>
          </a:xfrm>
        </p:grpSpPr>
        <p:sp>
          <p:nvSpPr>
            <p:cNvPr id="6" name="TextBox 5">
              <a:extLst>
                <a:ext uri="{FF2B5EF4-FFF2-40B4-BE49-F238E27FC236}">
                  <a16:creationId xmlns:a16="http://schemas.microsoft.com/office/drawing/2014/main" id="{14B8B929-1D4D-42F2-A9EC-107660BF5C0A}"/>
                </a:ext>
              </a:extLst>
            </p:cNvPr>
            <p:cNvSpPr txBox="1"/>
            <p:nvPr/>
          </p:nvSpPr>
          <p:spPr>
            <a:xfrm>
              <a:off x="4444267" y="4239600"/>
              <a:ext cx="1097280" cy="1097280"/>
            </a:xfrm>
            <a:prstGeom prst="ellipse">
              <a:avLst/>
            </a:prstGeom>
            <a:noFill/>
            <a:ln w="28575">
              <a:solidFill>
                <a:schemeClr val="tx1"/>
              </a:solidFill>
            </a:ln>
          </p:spPr>
          <p:txBody>
            <a:bodyPr wrap="none" rtlCol="0" anchor="ctr">
              <a:spAutoFit/>
            </a:bodyPr>
            <a:lstStyle/>
            <a:p>
              <a:pPr algn="ctr"/>
              <a:r>
                <a:rPr lang="en-US" sz="2000" dirty="0">
                  <a:latin typeface="Aptos" panose="020B0004020202020204"/>
                </a:rPr>
                <a:t>X</a:t>
              </a:r>
            </a:p>
          </p:txBody>
        </p:sp>
        <p:sp>
          <p:nvSpPr>
            <p:cNvPr id="7" name="TextBox 6">
              <a:extLst>
                <a:ext uri="{FF2B5EF4-FFF2-40B4-BE49-F238E27FC236}">
                  <a16:creationId xmlns:a16="http://schemas.microsoft.com/office/drawing/2014/main" id="{28D79363-A989-4D7F-8C40-8FAD5AEF7C82}"/>
                </a:ext>
              </a:extLst>
            </p:cNvPr>
            <p:cNvSpPr txBox="1"/>
            <p:nvPr/>
          </p:nvSpPr>
          <p:spPr>
            <a:xfrm>
              <a:off x="5934739" y="2447376"/>
              <a:ext cx="1097280" cy="1097280"/>
            </a:xfrm>
            <a:prstGeom prst="ellipse">
              <a:avLst/>
            </a:prstGeom>
            <a:noFill/>
            <a:ln w="28575">
              <a:solidFill>
                <a:schemeClr val="tx1"/>
              </a:solidFill>
            </a:ln>
          </p:spPr>
          <p:txBody>
            <a:bodyPr wrap="none" rtlCol="0" anchor="ctr">
              <a:spAutoFit/>
            </a:bodyPr>
            <a:lstStyle/>
            <a:p>
              <a:pPr algn="ctr"/>
              <a:r>
                <a:rPr lang="en-US" sz="2000" dirty="0">
                  <a:latin typeface="Aptos" panose="020B0004020202020204"/>
                </a:rPr>
                <a:t>Y</a:t>
              </a:r>
            </a:p>
          </p:txBody>
        </p:sp>
        <p:sp>
          <p:nvSpPr>
            <p:cNvPr id="8" name="TextBox 7">
              <a:extLst>
                <a:ext uri="{FF2B5EF4-FFF2-40B4-BE49-F238E27FC236}">
                  <a16:creationId xmlns:a16="http://schemas.microsoft.com/office/drawing/2014/main" id="{0A979D08-0599-4B85-89FE-4CA528BE67BB}"/>
                </a:ext>
              </a:extLst>
            </p:cNvPr>
            <p:cNvSpPr txBox="1"/>
            <p:nvPr/>
          </p:nvSpPr>
          <p:spPr>
            <a:xfrm>
              <a:off x="7452643" y="4239600"/>
              <a:ext cx="1097280" cy="1097280"/>
            </a:xfrm>
            <a:prstGeom prst="ellipse">
              <a:avLst/>
            </a:prstGeom>
            <a:noFill/>
            <a:ln w="28575">
              <a:solidFill>
                <a:schemeClr val="tx1"/>
              </a:solidFill>
            </a:ln>
          </p:spPr>
          <p:txBody>
            <a:bodyPr wrap="none" rtlCol="0" anchor="ctr">
              <a:spAutoFit/>
            </a:bodyPr>
            <a:lstStyle/>
            <a:p>
              <a:pPr algn="ctr"/>
              <a:r>
                <a:rPr lang="en-US" sz="2000" dirty="0">
                  <a:latin typeface="Aptos" panose="020B0004020202020204"/>
                </a:rPr>
                <a:t>Z</a:t>
              </a:r>
            </a:p>
          </p:txBody>
        </p:sp>
        <p:cxnSp>
          <p:nvCxnSpPr>
            <p:cNvPr id="10" name="Straight Arrow Connector 9">
              <a:extLst>
                <a:ext uri="{FF2B5EF4-FFF2-40B4-BE49-F238E27FC236}">
                  <a16:creationId xmlns:a16="http://schemas.microsoft.com/office/drawing/2014/main" id="{32A7EF78-233C-4425-AA4B-7869421DF433}"/>
                </a:ext>
              </a:extLst>
            </p:cNvPr>
            <p:cNvCxnSpPr>
              <a:cxnSpLocks/>
              <a:stCxn id="6" idx="0"/>
              <a:endCxn id="7" idx="2"/>
            </p:cNvCxnSpPr>
            <p:nvPr/>
          </p:nvCxnSpPr>
          <p:spPr>
            <a:xfrm flipV="1">
              <a:off x="4992907" y="2996016"/>
              <a:ext cx="941832" cy="1243584"/>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ED1EF86-DE1F-4AF6-815A-55F845D790C6}"/>
                </a:ext>
              </a:extLst>
            </p:cNvPr>
            <p:cNvCxnSpPr>
              <a:cxnSpLocks/>
              <a:stCxn id="6" idx="6"/>
              <a:endCxn id="8" idx="2"/>
            </p:cNvCxnSpPr>
            <p:nvPr/>
          </p:nvCxnSpPr>
          <p:spPr>
            <a:xfrm>
              <a:off x="5541547" y="4788240"/>
              <a:ext cx="1911096"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2F5740-929A-4FD1-86A4-08C9AA79A3B1}"/>
                </a:ext>
              </a:extLst>
            </p:cNvPr>
            <p:cNvCxnSpPr>
              <a:cxnSpLocks/>
              <a:stCxn id="7" idx="6"/>
              <a:endCxn id="8" idx="0"/>
            </p:cNvCxnSpPr>
            <p:nvPr/>
          </p:nvCxnSpPr>
          <p:spPr>
            <a:xfrm>
              <a:off x="7032019" y="2996016"/>
              <a:ext cx="969264" cy="1243584"/>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34C007DC-8A4A-438B-955F-491E1FDDEF2D}"/>
              </a:ext>
            </a:extLst>
          </p:cNvPr>
          <p:cNvSpPr txBox="1"/>
          <p:nvPr/>
        </p:nvSpPr>
        <p:spPr>
          <a:xfrm>
            <a:off x="4018029" y="5106162"/>
            <a:ext cx="1181093" cy="646331"/>
          </a:xfrm>
          <a:prstGeom prst="rect">
            <a:avLst/>
          </a:prstGeom>
          <a:noFill/>
        </p:spPr>
        <p:txBody>
          <a:bodyPr wrap="none" rtlCol="0">
            <a:spAutoFit/>
          </a:bodyPr>
          <a:lstStyle/>
          <a:p>
            <a:pPr algn="ctr"/>
            <a:r>
              <a:rPr lang="en-US" b="1" i="1" dirty="0">
                <a:latin typeface="Aptos" panose="020B0004020202020204"/>
              </a:rPr>
              <a:t>Upstream </a:t>
            </a:r>
          </a:p>
          <a:p>
            <a:pPr algn="ctr"/>
            <a:r>
              <a:rPr lang="en-US" b="1" i="1" dirty="0">
                <a:latin typeface="Aptos" panose="020B0004020202020204"/>
              </a:rPr>
              <a:t>exposure</a:t>
            </a:r>
          </a:p>
        </p:txBody>
      </p:sp>
      <p:sp>
        <p:nvSpPr>
          <p:cNvPr id="20" name="TextBox 19">
            <a:extLst>
              <a:ext uri="{FF2B5EF4-FFF2-40B4-BE49-F238E27FC236}">
                <a16:creationId xmlns:a16="http://schemas.microsoft.com/office/drawing/2014/main" id="{2E00BAD1-2390-4160-8538-A7308E5C6E20}"/>
              </a:ext>
            </a:extLst>
          </p:cNvPr>
          <p:cNvSpPr txBox="1"/>
          <p:nvPr/>
        </p:nvSpPr>
        <p:spPr>
          <a:xfrm>
            <a:off x="7090910" y="5244661"/>
            <a:ext cx="1052083" cy="369332"/>
          </a:xfrm>
          <a:prstGeom prst="rect">
            <a:avLst/>
          </a:prstGeom>
          <a:noFill/>
        </p:spPr>
        <p:txBody>
          <a:bodyPr wrap="none" rtlCol="0">
            <a:spAutoFit/>
          </a:bodyPr>
          <a:lstStyle/>
          <a:p>
            <a:pPr algn="ctr"/>
            <a:r>
              <a:rPr lang="en-US" b="1" i="1" dirty="0">
                <a:latin typeface="Aptos" panose="020B0004020202020204"/>
              </a:rPr>
              <a:t>Outcome</a:t>
            </a:r>
          </a:p>
        </p:txBody>
      </p:sp>
      <p:sp>
        <p:nvSpPr>
          <p:cNvPr id="21" name="TextBox 20">
            <a:extLst>
              <a:ext uri="{FF2B5EF4-FFF2-40B4-BE49-F238E27FC236}">
                <a16:creationId xmlns:a16="http://schemas.microsoft.com/office/drawing/2014/main" id="{6B6DFA22-07F5-42A2-91C8-B13D8B76671B}"/>
              </a:ext>
            </a:extLst>
          </p:cNvPr>
          <p:cNvSpPr txBox="1"/>
          <p:nvPr/>
        </p:nvSpPr>
        <p:spPr>
          <a:xfrm>
            <a:off x="5539209" y="1548914"/>
            <a:ext cx="1147109" cy="646331"/>
          </a:xfrm>
          <a:prstGeom prst="rect">
            <a:avLst/>
          </a:prstGeom>
          <a:noFill/>
        </p:spPr>
        <p:txBody>
          <a:bodyPr wrap="none" rtlCol="0">
            <a:spAutoFit/>
          </a:bodyPr>
          <a:lstStyle/>
          <a:p>
            <a:pPr algn="ctr"/>
            <a:r>
              <a:rPr lang="en-US" b="1" i="1" dirty="0">
                <a:latin typeface="Aptos" panose="020B0004020202020204"/>
              </a:rPr>
              <a:t>Proximal</a:t>
            </a:r>
          </a:p>
          <a:p>
            <a:pPr algn="ctr"/>
            <a:r>
              <a:rPr lang="en-US" b="1" i="1" dirty="0">
                <a:latin typeface="Aptos" panose="020B0004020202020204"/>
              </a:rPr>
              <a:t>risk factor</a:t>
            </a:r>
          </a:p>
        </p:txBody>
      </p:sp>
      <p:sp>
        <p:nvSpPr>
          <p:cNvPr id="3" name="TextBox 2">
            <a:extLst>
              <a:ext uri="{FF2B5EF4-FFF2-40B4-BE49-F238E27FC236}">
                <a16:creationId xmlns:a16="http://schemas.microsoft.com/office/drawing/2014/main" id="{1C8D9EB9-7FBB-400B-B54B-8464B78CD4F0}"/>
              </a:ext>
            </a:extLst>
          </p:cNvPr>
          <p:cNvSpPr txBox="1"/>
          <p:nvPr/>
        </p:nvSpPr>
        <p:spPr>
          <a:xfrm>
            <a:off x="1189736" y="1490008"/>
            <a:ext cx="2870200" cy="1938992"/>
          </a:xfrm>
          <a:prstGeom prst="rect">
            <a:avLst/>
          </a:prstGeom>
          <a:noFill/>
        </p:spPr>
        <p:txBody>
          <a:bodyPr wrap="square" rtlCol="0">
            <a:spAutoFit/>
          </a:bodyPr>
          <a:lstStyle/>
          <a:p>
            <a:r>
              <a:rPr lang="en-US" sz="2400" dirty="0">
                <a:latin typeface="Aptos" panose="020B0004020202020204"/>
              </a:rPr>
              <a:t>Assess the extent to which an exposure-outcome relationship is attributable to a third variable</a:t>
            </a:r>
          </a:p>
        </p:txBody>
      </p:sp>
    </p:spTree>
    <p:extLst>
      <p:ext uri="{BB962C8B-B14F-4D97-AF65-F5344CB8AC3E}">
        <p14:creationId xmlns:p14="http://schemas.microsoft.com/office/powerpoint/2010/main" val="906723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EF97-CBBF-4D15-8C6D-D1D763726942}"/>
              </a:ext>
            </a:extLst>
          </p:cNvPr>
          <p:cNvSpPr>
            <a:spLocks noGrp="1"/>
          </p:cNvSpPr>
          <p:nvPr>
            <p:ph type="title"/>
          </p:nvPr>
        </p:nvSpPr>
        <p:spPr/>
        <p:txBody>
          <a:bodyPr/>
          <a:lstStyle/>
          <a:p>
            <a:r>
              <a:rPr lang="en-US" dirty="0">
                <a:solidFill>
                  <a:srgbClr val="0E2C4D"/>
                </a:solidFill>
                <a:latin typeface="Aptos" panose="020B0004020202020204" pitchFamily="34" charset="0"/>
              </a:rPr>
              <a:t>DAG: mediation for health disparities</a:t>
            </a:r>
            <a:endParaRPr lang="en-US" dirty="0"/>
          </a:p>
        </p:txBody>
      </p:sp>
      <p:sp>
        <p:nvSpPr>
          <p:cNvPr id="4" name="Date Placeholder 3">
            <a:extLst>
              <a:ext uri="{FF2B5EF4-FFF2-40B4-BE49-F238E27FC236}">
                <a16:creationId xmlns:a16="http://schemas.microsoft.com/office/drawing/2014/main" id="{2300CC13-614B-48E0-84DA-DC2DD123FC48}"/>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AC2711BB-FC17-4331-AC8C-7CDA26A68697}"/>
              </a:ext>
            </a:extLst>
          </p:cNvPr>
          <p:cNvSpPr>
            <a:spLocks noGrp="1"/>
          </p:cNvSpPr>
          <p:nvPr>
            <p:ph type="sldNum" sz="quarter" idx="12"/>
          </p:nvPr>
        </p:nvSpPr>
        <p:spPr/>
        <p:txBody>
          <a:bodyPr/>
          <a:lstStyle/>
          <a:p>
            <a:fld id="{63CA5BDF-CCF5-FD4E-8DB5-0576DCFD5CCF}" type="slidenum">
              <a:rPr lang="en-US" smtClean="0"/>
              <a:t>48</a:t>
            </a:fld>
            <a:endParaRPr lang="en-US"/>
          </a:p>
        </p:txBody>
      </p:sp>
      <p:grpSp>
        <p:nvGrpSpPr>
          <p:cNvPr id="19" name="Group 18">
            <a:extLst>
              <a:ext uri="{FF2B5EF4-FFF2-40B4-BE49-F238E27FC236}">
                <a16:creationId xmlns:a16="http://schemas.microsoft.com/office/drawing/2014/main" id="{2B8CB6B1-4117-465C-99BB-317E06227E5F}"/>
              </a:ext>
            </a:extLst>
          </p:cNvPr>
          <p:cNvGrpSpPr/>
          <p:nvPr/>
        </p:nvGrpSpPr>
        <p:grpSpPr>
          <a:xfrm>
            <a:off x="4025286" y="2203704"/>
            <a:ext cx="4141429" cy="2885229"/>
            <a:chOff x="2984864" y="2203704"/>
            <a:chExt cx="4141429" cy="2885229"/>
          </a:xfrm>
        </p:grpSpPr>
        <p:sp>
          <p:nvSpPr>
            <p:cNvPr id="6" name="TextBox 5">
              <a:extLst>
                <a:ext uri="{FF2B5EF4-FFF2-40B4-BE49-F238E27FC236}">
                  <a16:creationId xmlns:a16="http://schemas.microsoft.com/office/drawing/2014/main" id="{14B8B929-1D4D-42F2-A9EC-107660BF5C0A}"/>
                </a:ext>
              </a:extLst>
            </p:cNvPr>
            <p:cNvSpPr txBox="1"/>
            <p:nvPr/>
          </p:nvSpPr>
          <p:spPr>
            <a:xfrm>
              <a:off x="2984864" y="3991653"/>
              <a:ext cx="1097280" cy="1097280"/>
            </a:xfrm>
            <a:prstGeom prst="ellipse">
              <a:avLst/>
            </a:prstGeom>
            <a:noFill/>
            <a:ln w="28575">
              <a:solidFill>
                <a:schemeClr val="tx1"/>
              </a:solidFill>
            </a:ln>
          </p:spPr>
          <p:txBody>
            <a:bodyPr wrap="none" rtlCol="0" anchor="ctr">
              <a:spAutoFit/>
            </a:bodyPr>
            <a:lstStyle/>
            <a:p>
              <a:r>
                <a:rPr lang="en-US" sz="2000" dirty="0">
                  <a:latin typeface="Aptos" panose="020B0004020202020204"/>
                </a:rPr>
                <a:t>Race</a:t>
              </a:r>
            </a:p>
          </p:txBody>
        </p:sp>
        <p:sp>
          <p:nvSpPr>
            <p:cNvPr id="7" name="TextBox 6">
              <a:extLst>
                <a:ext uri="{FF2B5EF4-FFF2-40B4-BE49-F238E27FC236}">
                  <a16:creationId xmlns:a16="http://schemas.microsoft.com/office/drawing/2014/main" id="{28D79363-A989-4D7F-8C40-8FAD5AEF7C82}"/>
                </a:ext>
              </a:extLst>
            </p:cNvPr>
            <p:cNvSpPr txBox="1"/>
            <p:nvPr/>
          </p:nvSpPr>
          <p:spPr>
            <a:xfrm>
              <a:off x="4509986" y="2203704"/>
              <a:ext cx="1097280" cy="1097280"/>
            </a:xfrm>
            <a:prstGeom prst="ellipse">
              <a:avLst/>
            </a:prstGeom>
            <a:noFill/>
            <a:ln w="28575">
              <a:solidFill>
                <a:schemeClr val="tx1"/>
              </a:solidFill>
            </a:ln>
          </p:spPr>
          <p:txBody>
            <a:bodyPr wrap="none" rtlCol="0" anchor="ctr">
              <a:spAutoFit/>
            </a:bodyPr>
            <a:lstStyle/>
            <a:p>
              <a:pPr algn="ctr"/>
              <a:r>
                <a:rPr lang="en-US" sz="2000" dirty="0">
                  <a:latin typeface="Aptos" panose="020B0004020202020204"/>
                </a:rPr>
                <a:t>SDOH</a:t>
              </a:r>
            </a:p>
          </p:txBody>
        </p:sp>
        <p:sp>
          <p:nvSpPr>
            <p:cNvPr id="8" name="TextBox 7">
              <a:extLst>
                <a:ext uri="{FF2B5EF4-FFF2-40B4-BE49-F238E27FC236}">
                  <a16:creationId xmlns:a16="http://schemas.microsoft.com/office/drawing/2014/main" id="{0A979D08-0599-4B85-89FE-4CA528BE67BB}"/>
                </a:ext>
              </a:extLst>
            </p:cNvPr>
            <p:cNvSpPr txBox="1"/>
            <p:nvPr/>
          </p:nvSpPr>
          <p:spPr>
            <a:xfrm>
              <a:off x="6029013" y="3991653"/>
              <a:ext cx="1097280" cy="1097280"/>
            </a:xfrm>
            <a:prstGeom prst="ellipse">
              <a:avLst/>
            </a:prstGeom>
            <a:noFill/>
            <a:ln w="28575">
              <a:solidFill>
                <a:schemeClr val="tx1"/>
              </a:solidFill>
            </a:ln>
          </p:spPr>
          <p:txBody>
            <a:bodyPr wrap="none" rtlCol="0" anchor="ctr">
              <a:spAutoFit/>
            </a:bodyPr>
            <a:lstStyle/>
            <a:p>
              <a:pPr algn="ctr"/>
              <a:r>
                <a:rPr lang="en-US" sz="2000" dirty="0">
                  <a:latin typeface="Aptos" panose="020B0004020202020204"/>
                </a:rPr>
                <a:t>Disease</a:t>
              </a:r>
            </a:p>
            <a:p>
              <a:pPr algn="ctr"/>
              <a:r>
                <a:rPr lang="en-US" sz="2000" dirty="0">
                  <a:latin typeface="Aptos" panose="020B0004020202020204"/>
                </a:rPr>
                <a:t>outcome</a:t>
              </a:r>
            </a:p>
          </p:txBody>
        </p:sp>
        <p:cxnSp>
          <p:nvCxnSpPr>
            <p:cNvPr id="10" name="Straight Arrow Connector 9">
              <a:extLst>
                <a:ext uri="{FF2B5EF4-FFF2-40B4-BE49-F238E27FC236}">
                  <a16:creationId xmlns:a16="http://schemas.microsoft.com/office/drawing/2014/main" id="{32A7EF78-233C-4425-AA4B-7869421DF433}"/>
                </a:ext>
              </a:extLst>
            </p:cNvPr>
            <p:cNvCxnSpPr>
              <a:cxnSpLocks/>
              <a:stCxn id="6" idx="0"/>
              <a:endCxn id="7" idx="2"/>
            </p:cNvCxnSpPr>
            <p:nvPr/>
          </p:nvCxnSpPr>
          <p:spPr>
            <a:xfrm flipV="1">
              <a:off x="3533504" y="2752344"/>
              <a:ext cx="976482" cy="1239309"/>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ED1EF86-DE1F-4AF6-815A-55F845D790C6}"/>
                </a:ext>
              </a:extLst>
            </p:cNvPr>
            <p:cNvCxnSpPr>
              <a:cxnSpLocks/>
              <a:stCxn id="6" idx="6"/>
              <a:endCxn id="8" idx="2"/>
            </p:cNvCxnSpPr>
            <p:nvPr/>
          </p:nvCxnSpPr>
          <p:spPr>
            <a:xfrm>
              <a:off x="4082144" y="4540293"/>
              <a:ext cx="1946869"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2F5740-929A-4FD1-86A4-08C9AA79A3B1}"/>
                </a:ext>
              </a:extLst>
            </p:cNvPr>
            <p:cNvCxnSpPr>
              <a:cxnSpLocks/>
              <a:stCxn id="7" idx="6"/>
              <a:endCxn id="8" idx="0"/>
            </p:cNvCxnSpPr>
            <p:nvPr/>
          </p:nvCxnSpPr>
          <p:spPr>
            <a:xfrm>
              <a:off x="5607266" y="2752344"/>
              <a:ext cx="970387" cy="1239309"/>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D3CA623C-6330-4E53-ADF9-D1A8146233A0}"/>
              </a:ext>
            </a:extLst>
          </p:cNvPr>
          <p:cNvSpPr txBox="1"/>
          <p:nvPr/>
        </p:nvSpPr>
        <p:spPr>
          <a:xfrm>
            <a:off x="4018029" y="5106162"/>
            <a:ext cx="1181093" cy="646331"/>
          </a:xfrm>
          <a:prstGeom prst="rect">
            <a:avLst/>
          </a:prstGeom>
          <a:noFill/>
        </p:spPr>
        <p:txBody>
          <a:bodyPr wrap="none" rtlCol="0">
            <a:spAutoFit/>
          </a:bodyPr>
          <a:lstStyle/>
          <a:p>
            <a:pPr algn="ctr"/>
            <a:r>
              <a:rPr lang="en-US" b="1" i="1" dirty="0">
                <a:latin typeface="Aptos" panose="020B0004020202020204"/>
              </a:rPr>
              <a:t>Upstream </a:t>
            </a:r>
          </a:p>
          <a:p>
            <a:pPr algn="ctr"/>
            <a:r>
              <a:rPr lang="en-US" b="1" i="1" dirty="0">
                <a:latin typeface="Aptos" panose="020B0004020202020204"/>
              </a:rPr>
              <a:t>exposure</a:t>
            </a:r>
          </a:p>
        </p:txBody>
      </p:sp>
      <p:sp>
        <p:nvSpPr>
          <p:cNvPr id="21" name="TextBox 20">
            <a:extLst>
              <a:ext uri="{FF2B5EF4-FFF2-40B4-BE49-F238E27FC236}">
                <a16:creationId xmlns:a16="http://schemas.microsoft.com/office/drawing/2014/main" id="{4FC5EBAD-4FC0-4466-86E1-9D591B34FB0B}"/>
              </a:ext>
            </a:extLst>
          </p:cNvPr>
          <p:cNvSpPr txBox="1"/>
          <p:nvPr/>
        </p:nvSpPr>
        <p:spPr>
          <a:xfrm>
            <a:off x="7090910" y="5244661"/>
            <a:ext cx="1052083" cy="369332"/>
          </a:xfrm>
          <a:prstGeom prst="rect">
            <a:avLst/>
          </a:prstGeom>
          <a:noFill/>
        </p:spPr>
        <p:txBody>
          <a:bodyPr wrap="none" rtlCol="0">
            <a:spAutoFit/>
          </a:bodyPr>
          <a:lstStyle/>
          <a:p>
            <a:pPr algn="ctr"/>
            <a:r>
              <a:rPr lang="en-US" b="1" i="1" dirty="0">
                <a:latin typeface="Aptos" panose="020B0004020202020204"/>
              </a:rPr>
              <a:t>Outcome</a:t>
            </a:r>
          </a:p>
        </p:txBody>
      </p:sp>
      <p:sp>
        <p:nvSpPr>
          <p:cNvPr id="22" name="TextBox 21">
            <a:extLst>
              <a:ext uri="{FF2B5EF4-FFF2-40B4-BE49-F238E27FC236}">
                <a16:creationId xmlns:a16="http://schemas.microsoft.com/office/drawing/2014/main" id="{B785E0D9-1E84-4458-8C23-A4A1A7C23BF1}"/>
              </a:ext>
            </a:extLst>
          </p:cNvPr>
          <p:cNvSpPr txBox="1"/>
          <p:nvPr/>
        </p:nvSpPr>
        <p:spPr>
          <a:xfrm>
            <a:off x="5539209" y="1548914"/>
            <a:ext cx="1147109" cy="646331"/>
          </a:xfrm>
          <a:prstGeom prst="rect">
            <a:avLst/>
          </a:prstGeom>
          <a:noFill/>
        </p:spPr>
        <p:txBody>
          <a:bodyPr wrap="none" rtlCol="0">
            <a:spAutoFit/>
          </a:bodyPr>
          <a:lstStyle/>
          <a:p>
            <a:pPr algn="ctr"/>
            <a:r>
              <a:rPr lang="en-US" b="1" i="1" dirty="0">
                <a:latin typeface="Aptos" panose="020B0004020202020204"/>
              </a:rPr>
              <a:t>Proximal</a:t>
            </a:r>
          </a:p>
          <a:p>
            <a:pPr algn="ctr"/>
            <a:r>
              <a:rPr lang="en-US" b="1" i="1" dirty="0">
                <a:latin typeface="Aptos" panose="020B0004020202020204"/>
              </a:rPr>
              <a:t>risk factor</a:t>
            </a:r>
          </a:p>
        </p:txBody>
      </p:sp>
      <p:sp>
        <p:nvSpPr>
          <p:cNvPr id="23" name="TextBox 22">
            <a:extLst>
              <a:ext uri="{FF2B5EF4-FFF2-40B4-BE49-F238E27FC236}">
                <a16:creationId xmlns:a16="http://schemas.microsoft.com/office/drawing/2014/main" id="{0600B0F5-27C3-461E-98D7-388792DF94CC}"/>
              </a:ext>
            </a:extLst>
          </p:cNvPr>
          <p:cNvSpPr txBox="1"/>
          <p:nvPr/>
        </p:nvSpPr>
        <p:spPr>
          <a:xfrm>
            <a:off x="1189736" y="1490008"/>
            <a:ext cx="3166364" cy="1569660"/>
          </a:xfrm>
          <a:prstGeom prst="rect">
            <a:avLst/>
          </a:prstGeom>
          <a:noFill/>
        </p:spPr>
        <p:txBody>
          <a:bodyPr wrap="square" rtlCol="0">
            <a:spAutoFit/>
          </a:bodyPr>
          <a:lstStyle/>
          <a:p>
            <a:r>
              <a:rPr lang="en-US" sz="2400" dirty="0">
                <a:latin typeface="Aptos" panose="020B0004020202020204"/>
              </a:rPr>
              <a:t>Assess the extent to which a health disparity is attributable to a proximal risk factor</a:t>
            </a:r>
          </a:p>
        </p:txBody>
      </p:sp>
    </p:spTree>
    <p:extLst>
      <p:ext uri="{BB962C8B-B14F-4D97-AF65-F5344CB8AC3E}">
        <p14:creationId xmlns:p14="http://schemas.microsoft.com/office/powerpoint/2010/main" val="37178781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EF97-CBBF-4D15-8C6D-D1D763726942}"/>
              </a:ext>
            </a:extLst>
          </p:cNvPr>
          <p:cNvSpPr>
            <a:spLocks noGrp="1"/>
          </p:cNvSpPr>
          <p:nvPr>
            <p:ph type="title"/>
          </p:nvPr>
        </p:nvSpPr>
        <p:spPr/>
        <p:txBody>
          <a:bodyPr/>
          <a:lstStyle/>
          <a:p>
            <a:r>
              <a:rPr lang="en-US" dirty="0">
                <a:solidFill>
                  <a:srgbClr val="0E2C4D"/>
                </a:solidFill>
                <a:latin typeface="Aptos" panose="020B0004020202020204" pitchFamily="34" charset="0"/>
              </a:rPr>
              <a:t>Mediation for health disparities</a:t>
            </a:r>
            <a:endParaRPr lang="en-US" dirty="0"/>
          </a:p>
        </p:txBody>
      </p:sp>
      <p:sp>
        <p:nvSpPr>
          <p:cNvPr id="3" name="Content Placeholder 2">
            <a:extLst>
              <a:ext uri="{FF2B5EF4-FFF2-40B4-BE49-F238E27FC236}">
                <a16:creationId xmlns:a16="http://schemas.microsoft.com/office/drawing/2014/main" id="{CC3BCB61-D116-4835-91DB-9C62B879121C}"/>
              </a:ext>
            </a:extLst>
          </p:cNvPr>
          <p:cNvSpPr>
            <a:spLocks noGrp="1"/>
          </p:cNvSpPr>
          <p:nvPr>
            <p:ph idx="1"/>
          </p:nvPr>
        </p:nvSpPr>
        <p:spPr/>
        <p:txBody>
          <a:bodyPr/>
          <a:lstStyle/>
          <a:p>
            <a:r>
              <a:rPr lang="en-US" dirty="0"/>
              <a:t>Assess the magnitude of the disparity that would remain if a downstream risk factor were changed</a:t>
            </a:r>
          </a:p>
          <a:p>
            <a:r>
              <a:rPr lang="en-US" dirty="0"/>
              <a:t>Caveat: debate about causal status of non-manipulable exposures like race and ethnicity</a:t>
            </a:r>
          </a:p>
          <a:p>
            <a:pPr lvl="1"/>
            <a:r>
              <a:rPr lang="en-US" dirty="0"/>
              <a:t>No causation without manipulation	</a:t>
            </a:r>
          </a:p>
          <a:p>
            <a:r>
              <a:rPr lang="en-US" dirty="0"/>
              <a:t>Violates assumptions of simple (traditional) approaches</a:t>
            </a:r>
          </a:p>
          <a:p>
            <a:r>
              <a:rPr lang="en-US" dirty="0"/>
              <a:t>Counterfactual methods are robust under the health disparities framework	*</a:t>
            </a:r>
          </a:p>
          <a:p>
            <a:pPr marL="0" indent="0">
              <a:buNone/>
            </a:pPr>
            <a:endParaRPr lang="en-US" dirty="0"/>
          </a:p>
        </p:txBody>
      </p:sp>
      <p:sp>
        <p:nvSpPr>
          <p:cNvPr id="4" name="Date Placeholder 3">
            <a:extLst>
              <a:ext uri="{FF2B5EF4-FFF2-40B4-BE49-F238E27FC236}">
                <a16:creationId xmlns:a16="http://schemas.microsoft.com/office/drawing/2014/main" id="{2300CC13-614B-48E0-84DA-DC2DD123FC48}"/>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AC2711BB-FC17-4331-AC8C-7CDA26A68697}"/>
              </a:ext>
            </a:extLst>
          </p:cNvPr>
          <p:cNvSpPr>
            <a:spLocks noGrp="1"/>
          </p:cNvSpPr>
          <p:nvPr>
            <p:ph type="sldNum" sz="quarter" idx="12"/>
          </p:nvPr>
        </p:nvSpPr>
        <p:spPr/>
        <p:txBody>
          <a:bodyPr/>
          <a:lstStyle/>
          <a:p>
            <a:fld id="{63CA5BDF-CCF5-FD4E-8DB5-0576DCFD5CCF}" type="slidenum">
              <a:rPr lang="en-US" smtClean="0"/>
              <a:t>49</a:t>
            </a:fld>
            <a:endParaRPr lang="en-US"/>
          </a:p>
        </p:txBody>
      </p:sp>
      <p:sp>
        <p:nvSpPr>
          <p:cNvPr id="6" name="TextBox 5">
            <a:extLst>
              <a:ext uri="{FF2B5EF4-FFF2-40B4-BE49-F238E27FC236}">
                <a16:creationId xmlns:a16="http://schemas.microsoft.com/office/drawing/2014/main" id="{D7D29886-E10B-460B-84BA-DC6B090BB81B}"/>
              </a:ext>
            </a:extLst>
          </p:cNvPr>
          <p:cNvSpPr txBox="1"/>
          <p:nvPr/>
        </p:nvSpPr>
        <p:spPr>
          <a:xfrm>
            <a:off x="5086350" y="5782231"/>
            <a:ext cx="5776646" cy="369332"/>
          </a:xfrm>
          <a:prstGeom prst="rect">
            <a:avLst/>
          </a:prstGeom>
          <a:noFill/>
        </p:spPr>
        <p:txBody>
          <a:bodyPr wrap="none" rtlCol="0">
            <a:spAutoFit/>
          </a:bodyPr>
          <a:lstStyle/>
          <a:p>
            <a:r>
              <a:rPr lang="en-US" dirty="0">
                <a:latin typeface="Aptos" panose="020B0004020202020204"/>
              </a:rPr>
              <a:t>*beyond the scope of this course but see </a:t>
            </a:r>
            <a:r>
              <a:rPr lang="en-US" dirty="0" err="1">
                <a:latin typeface="Aptos" panose="020B0004020202020204"/>
              </a:rPr>
              <a:t>Naimi</a:t>
            </a:r>
            <a:r>
              <a:rPr lang="en-US" dirty="0">
                <a:latin typeface="Aptos" panose="020B0004020202020204"/>
              </a:rPr>
              <a:t> et al. review</a:t>
            </a:r>
          </a:p>
        </p:txBody>
      </p:sp>
    </p:spTree>
    <p:extLst>
      <p:ext uri="{BB962C8B-B14F-4D97-AF65-F5344CB8AC3E}">
        <p14:creationId xmlns:p14="http://schemas.microsoft.com/office/powerpoint/2010/main" val="249515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Health disparities research must be integrative</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lstStyle/>
          <a:p>
            <a:r>
              <a:rPr lang="en-US" dirty="0">
                <a:latin typeface="Aptos" panose="020B0004020202020204" pitchFamily="34" charset="0"/>
              </a:rPr>
              <a:t>Racial and ethnic groups differ with respect to</a:t>
            </a:r>
          </a:p>
          <a:p>
            <a:pPr lvl="1"/>
            <a:r>
              <a:rPr lang="en-US" dirty="0">
                <a:latin typeface="Aptos" panose="020B0004020202020204" pitchFamily="34" charset="0"/>
              </a:rPr>
              <a:t>Genetic background</a:t>
            </a:r>
          </a:p>
          <a:p>
            <a:pPr lvl="1"/>
            <a:r>
              <a:rPr lang="en-US" dirty="0">
                <a:latin typeface="Aptos" panose="020B0004020202020204" pitchFamily="34" charset="0"/>
              </a:rPr>
              <a:t>Social environment</a:t>
            </a:r>
          </a:p>
          <a:p>
            <a:r>
              <a:rPr lang="en-US" dirty="0">
                <a:latin typeface="Aptos" panose="020B0004020202020204" pitchFamily="34" charset="0"/>
              </a:rPr>
              <a:t>Both of these broad classes of risk factors – genetic &amp; socioenvironmental – should be considered in health disparities research</a:t>
            </a:r>
          </a:p>
          <a:p>
            <a:r>
              <a:rPr lang="en-US" dirty="0">
                <a:latin typeface="Aptos" panose="020B0004020202020204" pitchFamily="34" charset="0"/>
              </a:rPr>
              <a:t>Key challenge is how to decompose their effects</a:t>
            </a:r>
          </a:p>
          <a:p>
            <a:pPr lvl="1"/>
            <a:r>
              <a:rPr lang="en-US" dirty="0">
                <a:latin typeface="Aptos" panose="020B0004020202020204" pitchFamily="34" charset="0"/>
              </a:rPr>
              <a:t>They are correlated across groups</a:t>
            </a:r>
          </a:p>
          <a:p>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5</a:t>
            </a:fld>
            <a:endParaRPr lang="en-US"/>
          </a:p>
        </p:txBody>
      </p:sp>
    </p:spTree>
    <p:extLst>
      <p:ext uri="{BB962C8B-B14F-4D97-AF65-F5344CB8AC3E}">
        <p14:creationId xmlns:p14="http://schemas.microsoft.com/office/powerpoint/2010/main" val="35353799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Individual-level SED: All of Us</a:t>
            </a: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endParaRPr lang="en-US" dirty="0"/>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50</a:t>
            </a:fld>
            <a:endParaRPr lang="en-US"/>
          </a:p>
        </p:txBody>
      </p:sp>
      <p:sp>
        <p:nvSpPr>
          <p:cNvPr id="7" name="Rectangle 6">
            <a:extLst>
              <a:ext uri="{FF2B5EF4-FFF2-40B4-BE49-F238E27FC236}">
                <a16:creationId xmlns:a16="http://schemas.microsoft.com/office/drawing/2014/main" id="{34D192D6-2DC7-4381-A1F5-D844F51A323B}"/>
              </a:ext>
            </a:extLst>
          </p:cNvPr>
          <p:cNvSpPr/>
          <p:nvPr/>
        </p:nvSpPr>
        <p:spPr>
          <a:xfrm>
            <a:off x="3130059" y="1623646"/>
            <a:ext cx="246185" cy="2403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B1687FB-A052-43DF-AD90-04AA8675C6E3}"/>
              </a:ext>
            </a:extLst>
          </p:cNvPr>
          <p:cNvPicPr>
            <a:picLocks noChangeAspect="1"/>
          </p:cNvPicPr>
          <p:nvPr/>
        </p:nvPicPr>
        <p:blipFill>
          <a:blip r:embed="rId2"/>
          <a:stretch>
            <a:fillRect/>
          </a:stretch>
        </p:blipFill>
        <p:spPr>
          <a:xfrm>
            <a:off x="821286" y="1746982"/>
            <a:ext cx="10532514" cy="3678356"/>
          </a:xfrm>
          <a:prstGeom prst="rect">
            <a:avLst/>
          </a:prstGeom>
        </p:spPr>
      </p:pic>
      <p:sp>
        <p:nvSpPr>
          <p:cNvPr id="8" name="TextBox 7">
            <a:extLst>
              <a:ext uri="{FF2B5EF4-FFF2-40B4-BE49-F238E27FC236}">
                <a16:creationId xmlns:a16="http://schemas.microsoft.com/office/drawing/2014/main" id="{C534D3D3-623F-4D51-AAC3-E82054D1342B}"/>
              </a:ext>
            </a:extLst>
          </p:cNvPr>
          <p:cNvSpPr txBox="1"/>
          <p:nvPr/>
        </p:nvSpPr>
        <p:spPr>
          <a:xfrm>
            <a:off x="939800" y="5536901"/>
            <a:ext cx="10312400" cy="707886"/>
          </a:xfrm>
          <a:prstGeom prst="rect">
            <a:avLst/>
          </a:prstGeom>
          <a:noFill/>
        </p:spPr>
        <p:txBody>
          <a:bodyPr wrap="square" rtlCol="0">
            <a:spAutoFit/>
          </a:bodyPr>
          <a:lstStyle/>
          <a:p>
            <a:pPr algn="ctr"/>
            <a:r>
              <a:rPr lang="en-US" sz="2000" dirty="0">
                <a:latin typeface="Aptos" panose="020B0004020202020204"/>
              </a:rPr>
              <a:t>Despite violations of assumptions, counterfactual mediation analysis yields similar results to the simple attenuation method for All of Us study</a:t>
            </a:r>
          </a:p>
        </p:txBody>
      </p:sp>
      <p:sp>
        <p:nvSpPr>
          <p:cNvPr id="9" name="Rectangle 8">
            <a:extLst>
              <a:ext uri="{FF2B5EF4-FFF2-40B4-BE49-F238E27FC236}">
                <a16:creationId xmlns:a16="http://schemas.microsoft.com/office/drawing/2014/main" id="{CA9586AB-FF99-4996-A814-A39FCC8B994E}"/>
              </a:ext>
            </a:extLst>
          </p:cNvPr>
          <p:cNvSpPr/>
          <p:nvPr/>
        </p:nvSpPr>
        <p:spPr>
          <a:xfrm>
            <a:off x="914400" y="1746982"/>
            <a:ext cx="246185" cy="3802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80450F-BE9E-4034-927B-38F4E1A7FACA}"/>
              </a:ext>
            </a:extLst>
          </p:cNvPr>
          <p:cNvSpPr/>
          <p:nvPr/>
        </p:nvSpPr>
        <p:spPr>
          <a:xfrm>
            <a:off x="4178300" y="1743807"/>
            <a:ext cx="246185" cy="3802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E040DA-4AEB-4B48-92BA-25C7765C36AC}"/>
              </a:ext>
            </a:extLst>
          </p:cNvPr>
          <p:cNvSpPr/>
          <p:nvPr/>
        </p:nvSpPr>
        <p:spPr>
          <a:xfrm>
            <a:off x="8108950" y="1737457"/>
            <a:ext cx="246185" cy="3802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9304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954973-735C-4B7B-8F25-A10CAADD587F}"/>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E4ECD2CE-D3A9-4F9C-8F71-481C706DECF8}"/>
              </a:ext>
            </a:extLst>
          </p:cNvPr>
          <p:cNvSpPr>
            <a:spLocks noGrp="1"/>
          </p:cNvSpPr>
          <p:nvPr>
            <p:ph type="sldNum" sz="quarter" idx="12"/>
          </p:nvPr>
        </p:nvSpPr>
        <p:spPr/>
        <p:txBody>
          <a:bodyPr/>
          <a:lstStyle/>
          <a:p>
            <a:fld id="{63CA5BDF-CCF5-FD4E-8DB5-0576DCFD5CCF}" type="slidenum">
              <a:rPr lang="en-US" smtClean="0"/>
              <a:t>51</a:t>
            </a:fld>
            <a:endParaRPr lang="en-US"/>
          </a:p>
        </p:txBody>
      </p:sp>
      <p:sp>
        <p:nvSpPr>
          <p:cNvPr id="4" name="Subtitle 2">
            <a:extLst>
              <a:ext uri="{FF2B5EF4-FFF2-40B4-BE49-F238E27FC236}">
                <a16:creationId xmlns:a16="http://schemas.microsoft.com/office/drawing/2014/main" id="{ABE4044A-A55B-47FC-B0F5-D3591F829A3F}"/>
              </a:ext>
            </a:extLst>
          </p:cNvPr>
          <p:cNvSpPr txBox="1">
            <a:spLocks/>
          </p:cNvSpPr>
          <p:nvPr/>
        </p:nvSpPr>
        <p:spPr>
          <a:xfrm>
            <a:off x="1524000" y="3602038"/>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rgbClr val="0E2C4D"/>
                </a:solidFill>
                <a:latin typeface="Aptos" panose="020B0004020202020204"/>
              </a:rPr>
              <a:t>Examples</a:t>
            </a:r>
          </a:p>
        </p:txBody>
      </p:sp>
    </p:spTree>
    <p:extLst>
      <p:ext uri="{BB962C8B-B14F-4D97-AF65-F5344CB8AC3E}">
        <p14:creationId xmlns:p14="http://schemas.microsoft.com/office/powerpoint/2010/main" val="31403816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EE91BD-D0B2-C997-4D0D-6D3C3DB5636F}"/>
              </a:ext>
            </a:extLst>
          </p:cNvPr>
          <p:cNvSpPr>
            <a:spLocks noGrp="1"/>
          </p:cNvSpPr>
          <p:nvPr>
            <p:ph type="sldNum" sz="quarter" idx="12"/>
          </p:nvPr>
        </p:nvSpPr>
        <p:spPr>
          <a:xfrm>
            <a:off x="8610600" y="6356350"/>
            <a:ext cx="2743200" cy="365125"/>
          </a:xfrm>
        </p:spPr>
        <p:txBody>
          <a:bodyPr>
            <a:normAutofit/>
          </a:bodyPr>
          <a:lstStyle/>
          <a:p>
            <a:pPr>
              <a:spcAft>
                <a:spcPts val="600"/>
              </a:spcAft>
            </a:pPr>
            <a:fld id="{63CA5BDF-CCF5-FD4E-8DB5-0576DCFD5CCF}" type="slidenum">
              <a:rPr lang="en-US">
                <a:solidFill>
                  <a:srgbClr val="FFFFFF"/>
                </a:solidFill>
              </a:rPr>
              <a:pPr>
                <a:spcAft>
                  <a:spcPts val="600"/>
                </a:spcAft>
              </a:pPr>
              <a:t>52</a:t>
            </a:fld>
            <a:endParaRPr lang="en-US">
              <a:solidFill>
                <a:srgbClr val="FFFFFF"/>
              </a:solidFill>
            </a:endParaRPr>
          </a:p>
        </p:txBody>
      </p:sp>
      <p:pic>
        <p:nvPicPr>
          <p:cNvPr id="12" name="Picture 11">
            <a:extLst>
              <a:ext uri="{FF2B5EF4-FFF2-40B4-BE49-F238E27FC236}">
                <a16:creationId xmlns:a16="http://schemas.microsoft.com/office/drawing/2014/main" id="{ADC06B1C-D27D-809C-4CAF-A47BD5AB5341}"/>
              </a:ext>
            </a:extLst>
          </p:cNvPr>
          <p:cNvPicPr>
            <a:picLocks noChangeAspect="1"/>
          </p:cNvPicPr>
          <p:nvPr/>
        </p:nvPicPr>
        <p:blipFill>
          <a:blip r:embed="rId2"/>
          <a:stretch>
            <a:fillRect/>
          </a:stretch>
        </p:blipFill>
        <p:spPr>
          <a:xfrm>
            <a:off x="418271" y="182461"/>
            <a:ext cx="9234745" cy="2744889"/>
          </a:xfrm>
          <a:prstGeom prst="rect">
            <a:avLst/>
          </a:prstGeom>
        </p:spPr>
      </p:pic>
      <p:sp>
        <p:nvSpPr>
          <p:cNvPr id="3" name="TextBox 2">
            <a:extLst>
              <a:ext uri="{FF2B5EF4-FFF2-40B4-BE49-F238E27FC236}">
                <a16:creationId xmlns:a16="http://schemas.microsoft.com/office/drawing/2014/main" id="{CB132C3E-AF37-426D-8681-21DEE6B0B4B3}"/>
              </a:ext>
            </a:extLst>
          </p:cNvPr>
          <p:cNvSpPr txBox="1"/>
          <p:nvPr/>
        </p:nvSpPr>
        <p:spPr>
          <a:xfrm>
            <a:off x="641350" y="3315118"/>
            <a:ext cx="9011666" cy="2677656"/>
          </a:xfrm>
          <a:prstGeom prst="rect">
            <a:avLst/>
          </a:prstGeom>
          <a:noFill/>
        </p:spPr>
        <p:txBody>
          <a:bodyPr wrap="square" rtlCol="0">
            <a:spAutoFit/>
          </a:bodyPr>
          <a:lstStyle/>
          <a:p>
            <a:r>
              <a:rPr lang="en-US" sz="2400" dirty="0">
                <a:latin typeface="Aptos"/>
              </a:rPr>
              <a:t>Question: how do the causes of individual-level disease cases relate to group-level disparities</a:t>
            </a:r>
          </a:p>
          <a:p>
            <a:endParaRPr lang="en-US" sz="2400" dirty="0">
              <a:latin typeface="Aptos"/>
            </a:endParaRPr>
          </a:p>
          <a:p>
            <a:r>
              <a:rPr lang="en-US" sz="2400" dirty="0">
                <a:latin typeface="Aptos"/>
              </a:rPr>
              <a:t>Geoffrey Rose predicted that distinct classes of risk factors will explain individual-level disease cases (genetic risk factors) versus group-level disparities (environmental risk factors), owing to their </a:t>
            </a:r>
            <a:r>
              <a:rPr lang="en-US" sz="2400" b="1" i="1" dirty="0">
                <a:latin typeface="Aptos"/>
              </a:rPr>
              <a:t>within-group versus between-group variance components</a:t>
            </a:r>
            <a:r>
              <a:rPr lang="en-US" sz="2400" dirty="0">
                <a:latin typeface="Aptos"/>
              </a:rPr>
              <a:t>.</a:t>
            </a:r>
          </a:p>
        </p:txBody>
      </p:sp>
      <p:sp>
        <p:nvSpPr>
          <p:cNvPr id="4" name="Date Placeholder 3">
            <a:extLst>
              <a:ext uri="{FF2B5EF4-FFF2-40B4-BE49-F238E27FC236}">
                <a16:creationId xmlns:a16="http://schemas.microsoft.com/office/drawing/2014/main" id="{8D425E18-44F6-499A-9501-FFDA532035AF}"/>
              </a:ext>
            </a:extLst>
          </p:cNvPr>
          <p:cNvSpPr>
            <a:spLocks noGrp="1"/>
          </p:cNvSpPr>
          <p:nvPr>
            <p:ph type="dt" sz="half" idx="10"/>
          </p:nvPr>
        </p:nvSpPr>
        <p:spPr/>
        <p:txBody>
          <a:bodyPr/>
          <a:lstStyle/>
          <a:p>
            <a:r>
              <a:rPr lang="en-US"/>
              <a:t>5/30/2024</a:t>
            </a:r>
          </a:p>
        </p:txBody>
      </p:sp>
    </p:spTree>
    <p:extLst>
      <p:ext uri="{BB962C8B-B14F-4D97-AF65-F5344CB8AC3E}">
        <p14:creationId xmlns:p14="http://schemas.microsoft.com/office/powerpoint/2010/main" val="25994707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EE91BD-D0B2-C997-4D0D-6D3C3DB5636F}"/>
              </a:ext>
            </a:extLst>
          </p:cNvPr>
          <p:cNvSpPr>
            <a:spLocks noGrp="1"/>
          </p:cNvSpPr>
          <p:nvPr>
            <p:ph type="sldNum" sz="quarter" idx="12"/>
          </p:nvPr>
        </p:nvSpPr>
        <p:spPr>
          <a:xfrm>
            <a:off x="8610600" y="6356350"/>
            <a:ext cx="2743200" cy="365125"/>
          </a:xfrm>
        </p:spPr>
        <p:txBody>
          <a:bodyPr>
            <a:normAutofit/>
          </a:bodyPr>
          <a:lstStyle/>
          <a:p>
            <a:pPr>
              <a:spcAft>
                <a:spcPts val="600"/>
              </a:spcAft>
            </a:pPr>
            <a:fld id="{63CA5BDF-CCF5-FD4E-8DB5-0576DCFD5CCF}" type="slidenum">
              <a:rPr lang="en-US">
                <a:solidFill>
                  <a:srgbClr val="FFFFFF"/>
                </a:solidFill>
              </a:rPr>
              <a:pPr>
                <a:spcAft>
                  <a:spcPts val="600"/>
                </a:spcAft>
              </a:pPr>
              <a:t>53</a:t>
            </a:fld>
            <a:endParaRPr lang="en-US">
              <a:solidFill>
                <a:srgbClr val="FFFFFF"/>
              </a:solidFill>
            </a:endParaRPr>
          </a:p>
        </p:txBody>
      </p:sp>
      <p:pic>
        <p:nvPicPr>
          <p:cNvPr id="12" name="Picture 11">
            <a:extLst>
              <a:ext uri="{FF2B5EF4-FFF2-40B4-BE49-F238E27FC236}">
                <a16:creationId xmlns:a16="http://schemas.microsoft.com/office/drawing/2014/main" id="{ADC06B1C-D27D-809C-4CAF-A47BD5AB5341}"/>
              </a:ext>
            </a:extLst>
          </p:cNvPr>
          <p:cNvPicPr>
            <a:picLocks noChangeAspect="1"/>
          </p:cNvPicPr>
          <p:nvPr/>
        </p:nvPicPr>
        <p:blipFill>
          <a:blip r:embed="rId2"/>
          <a:stretch>
            <a:fillRect/>
          </a:stretch>
        </p:blipFill>
        <p:spPr>
          <a:xfrm>
            <a:off x="418271" y="182461"/>
            <a:ext cx="9234745" cy="2744889"/>
          </a:xfrm>
          <a:prstGeom prst="rect">
            <a:avLst/>
          </a:prstGeom>
        </p:spPr>
      </p:pic>
      <p:sp>
        <p:nvSpPr>
          <p:cNvPr id="3" name="TextBox 2">
            <a:extLst>
              <a:ext uri="{FF2B5EF4-FFF2-40B4-BE49-F238E27FC236}">
                <a16:creationId xmlns:a16="http://schemas.microsoft.com/office/drawing/2014/main" id="{CB132C3E-AF37-426D-8681-21DEE6B0B4B3}"/>
              </a:ext>
            </a:extLst>
          </p:cNvPr>
          <p:cNvSpPr txBox="1"/>
          <p:nvPr/>
        </p:nvSpPr>
        <p:spPr>
          <a:xfrm>
            <a:off x="641350" y="3315118"/>
            <a:ext cx="9011666" cy="1938992"/>
          </a:xfrm>
          <a:prstGeom prst="rect">
            <a:avLst/>
          </a:prstGeom>
          <a:noFill/>
        </p:spPr>
        <p:txBody>
          <a:bodyPr wrap="square" rtlCol="0">
            <a:spAutoFit/>
          </a:bodyPr>
          <a:lstStyle/>
          <a:p>
            <a:r>
              <a:rPr lang="en-US" sz="2400" dirty="0">
                <a:latin typeface="Aptos"/>
              </a:rPr>
              <a:t>Genetic risk factors show greater within than between group variation</a:t>
            </a:r>
          </a:p>
          <a:p>
            <a:r>
              <a:rPr lang="en-US" sz="2400" dirty="0">
                <a:latin typeface="Aptos"/>
              </a:rPr>
              <a:t>	Individual-level but not group-level effects</a:t>
            </a:r>
          </a:p>
          <a:p>
            <a:endParaRPr lang="en-US" sz="2400" dirty="0">
              <a:latin typeface="Aptos"/>
            </a:endParaRPr>
          </a:p>
          <a:p>
            <a:r>
              <a:rPr lang="en-US" sz="2400" dirty="0">
                <a:latin typeface="Aptos"/>
              </a:rPr>
              <a:t>SDOH show greater between than within group variation</a:t>
            </a:r>
          </a:p>
          <a:p>
            <a:r>
              <a:rPr lang="en-US" sz="2400" dirty="0">
                <a:latin typeface="Aptos"/>
              </a:rPr>
              <a:t>	Group-level  but not individual-level effects</a:t>
            </a:r>
          </a:p>
        </p:txBody>
      </p:sp>
      <p:sp>
        <p:nvSpPr>
          <p:cNvPr id="4" name="Date Placeholder 3">
            <a:extLst>
              <a:ext uri="{FF2B5EF4-FFF2-40B4-BE49-F238E27FC236}">
                <a16:creationId xmlns:a16="http://schemas.microsoft.com/office/drawing/2014/main" id="{719E762A-C22F-400A-A3FD-384AB0A51740}"/>
              </a:ext>
            </a:extLst>
          </p:cNvPr>
          <p:cNvSpPr>
            <a:spLocks noGrp="1"/>
          </p:cNvSpPr>
          <p:nvPr>
            <p:ph type="dt" sz="half" idx="10"/>
          </p:nvPr>
        </p:nvSpPr>
        <p:spPr/>
        <p:txBody>
          <a:bodyPr/>
          <a:lstStyle/>
          <a:p>
            <a:r>
              <a:rPr lang="en-US"/>
              <a:t>5/30/2024</a:t>
            </a:r>
          </a:p>
        </p:txBody>
      </p:sp>
    </p:spTree>
    <p:extLst>
      <p:ext uri="{BB962C8B-B14F-4D97-AF65-F5344CB8AC3E}">
        <p14:creationId xmlns:p14="http://schemas.microsoft.com/office/powerpoint/2010/main" val="3672893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EE91BD-D0B2-C997-4D0D-6D3C3DB5636F}"/>
              </a:ext>
            </a:extLst>
          </p:cNvPr>
          <p:cNvSpPr>
            <a:spLocks noGrp="1"/>
          </p:cNvSpPr>
          <p:nvPr>
            <p:ph type="sldNum" sz="quarter" idx="12"/>
          </p:nvPr>
        </p:nvSpPr>
        <p:spPr>
          <a:xfrm>
            <a:off x="8610600" y="6356350"/>
            <a:ext cx="2743200" cy="365125"/>
          </a:xfrm>
        </p:spPr>
        <p:txBody>
          <a:bodyPr>
            <a:normAutofit/>
          </a:bodyPr>
          <a:lstStyle/>
          <a:p>
            <a:pPr>
              <a:spcAft>
                <a:spcPts val="600"/>
              </a:spcAft>
            </a:pPr>
            <a:fld id="{63CA5BDF-CCF5-FD4E-8DB5-0576DCFD5CCF}" type="slidenum">
              <a:rPr lang="en-US">
                <a:solidFill>
                  <a:srgbClr val="FFFFFF"/>
                </a:solidFill>
              </a:rPr>
              <a:pPr>
                <a:spcAft>
                  <a:spcPts val="600"/>
                </a:spcAft>
              </a:pPr>
              <a:t>54</a:t>
            </a:fld>
            <a:endParaRPr lang="en-US">
              <a:solidFill>
                <a:srgbClr val="FFFFFF"/>
              </a:solidFill>
            </a:endParaRPr>
          </a:p>
        </p:txBody>
      </p:sp>
      <p:pic>
        <p:nvPicPr>
          <p:cNvPr id="12" name="Picture 11">
            <a:extLst>
              <a:ext uri="{FF2B5EF4-FFF2-40B4-BE49-F238E27FC236}">
                <a16:creationId xmlns:a16="http://schemas.microsoft.com/office/drawing/2014/main" id="{ADC06B1C-D27D-809C-4CAF-A47BD5AB5341}"/>
              </a:ext>
            </a:extLst>
          </p:cNvPr>
          <p:cNvPicPr>
            <a:picLocks noChangeAspect="1"/>
          </p:cNvPicPr>
          <p:nvPr/>
        </p:nvPicPr>
        <p:blipFill>
          <a:blip r:embed="rId2"/>
          <a:stretch>
            <a:fillRect/>
          </a:stretch>
        </p:blipFill>
        <p:spPr>
          <a:xfrm>
            <a:off x="418271" y="182461"/>
            <a:ext cx="9234745" cy="2744889"/>
          </a:xfrm>
          <a:prstGeom prst="rect">
            <a:avLst/>
          </a:prstGeom>
        </p:spPr>
      </p:pic>
      <p:sp>
        <p:nvSpPr>
          <p:cNvPr id="3" name="TextBox 2">
            <a:extLst>
              <a:ext uri="{FF2B5EF4-FFF2-40B4-BE49-F238E27FC236}">
                <a16:creationId xmlns:a16="http://schemas.microsoft.com/office/drawing/2014/main" id="{CB132C3E-AF37-426D-8681-21DEE6B0B4B3}"/>
              </a:ext>
            </a:extLst>
          </p:cNvPr>
          <p:cNvSpPr txBox="1"/>
          <p:nvPr/>
        </p:nvSpPr>
        <p:spPr>
          <a:xfrm>
            <a:off x="641350" y="3315118"/>
            <a:ext cx="9011666" cy="2308324"/>
          </a:xfrm>
          <a:prstGeom prst="rect">
            <a:avLst/>
          </a:prstGeom>
          <a:noFill/>
        </p:spPr>
        <p:txBody>
          <a:bodyPr wrap="square" rtlCol="0">
            <a:spAutoFit/>
          </a:bodyPr>
          <a:lstStyle/>
          <a:p>
            <a:r>
              <a:rPr lang="en-US" sz="2400" dirty="0">
                <a:latin typeface="Aptos"/>
              </a:rPr>
              <a:t>Objective: interrogate the Rose hypothesis for genetic versus environmental risk factors of individual disease cases versus population disease disparities for type 2 diabetes (T2D) in the UK.</a:t>
            </a:r>
          </a:p>
          <a:p>
            <a:endParaRPr lang="en-US" sz="2400" dirty="0">
              <a:latin typeface="Aptos"/>
            </a:endParaRPr>
          </a:p>
          <a:p>
            <a:r>
              <a:rPr lang="en-US" sz="2400" dirty="0">
                <a:latin typeface="Aptos"/>
              </a:rPr>
              <a:t>Use mediation analysis to decompose the effects of genetic risk factors and SDOH on T2D disparities in the UK</a:t>
            </a:r>
          </a:p>
        </p:txBody>
      </p:sp>
      <p:sp>
        <p:nvSpPr>
          <p:cNvPr id="4" name="Date Placeholder 3">
            <a:extLst>
              <a:ext uri="{FF2B5EF4-FFF2-40B4-BE49-F238E27FC236}">
                <a16:creationId xmlns:a16="http://schemas.microsoft.com/office/drawing/2014/main" id="{DCB53BFD-BC4F-4806-8CA6-C01E7139343A}"/>
              </a:ext>
            </a:extLst>
          </p:cNvPr>
          <p:cNvSpPr>
            <a:spLocks noGrp="1"/>
          </p:cNvSpPr>
          <p:nvPr>
            <p:ph type="dt" sz="half" idx="10"/>
          </p:nvPr>
        </p:nvSpPr>
        <p:spPr/>
        <p:txBody>
          <a:bodyPr/>
          <a:lstStyle/>
          <a:p>
            <a:r>
              <a:rPr lang="en-US"/>
              <a:t>5/30/2024</a:t>
            </a:r>
          </a:p>
        </p:txBody>
      </p:sp>
    </p:spTree>
    <p:extLst>
      <p:ext uri="{BB962C8B-B14F-4D97-AF65-F5344CB8AC3E}">
        <p14:creationId xmlns:p14="http://schemas.microsoft.com/office/powerpoint/2010/main" val="3358065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1D9563-D23D-4930-AC9E-E075CA895B79}"/>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EA9154DF-EC30-45A7-AC62-0DBFE57F6937}"/>
              </a:ext>
            </a:extLst>
          </p:cNvPr>
          <p:cNvSpPr>
            <a:spLocks noGrp="1"/>
          </p:cNvSpPr>
          <p:nvPr>
            <p:ph type="sldNum" sz="quarter" idx="12"/>
          </p:nvPr>
        </p:nvSpPr>
        <p:spPr/>
        <p:txBody>
          <a:bodyPr/>
          <a:lstStyle/>
          <a:p>
            <a:fld id="{63CA5BDF-CCF5-FD4E-8DB5-0576DCFD5CCF}" type="slidenum">
              <a:rPr lang="en-US" smtClean="0"/>
              <a:t>55</a:t>
            </a:fld>
            <a:endParaRPr lang="en-US"/>
          </a:p>
        </p:txBody>
      </p:sp>
      <p:cxnSp>
        <p:nvCxnSpPr>
          <p:cNvPr id="5" name="Straight Connector 4">
            <a:extLst>
              <a:ext uri="{FF2B5EF4-FFF2-40B4-BE49-F238E27FC236}">
                <a16:creationId xmlns:a16="http://schemas.microsoft.com/office/drawing/2014/main" id="{7A2EEB3C-E0B6-40E6-A911-E18CE84A4FD8}"/>
              </a:ext>
            </a:extLst>
          </p:cNvPr>
          <p:cNvCxnSpPr>
            <a:cxnSpLocks/>
          </p:cNvCxnSpPr>
          <p:nvPr/>
        </p:nvCxnSpPr>
        <p:spPr>
          <a:xfrm>
            <a:off x="6096000" y="0"/>
            <a:ext cx="0" cy="6858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3C9A65A-6F36-4EC4-B1E9-11FB0AA0BCFF}"/>
              </a:ext>
            </a:extLst>
          </p:cNvPr>
          <p:cNvSpPr txBox="1"/>
          <p:nvPr/>
        </p:nvSpPr>
        <p:spPr>
          <a:xfrm>
            <a:off x="1148861" y="263769"/>
            <a:ext cx="3676969" cy="646331"/>
          </a:xfrm>
          <a:prstGeom prst="rect">
            <a:avLst/>
          </a:prstGeom>
          <a:noFill/>
        </p:spPr>
        <p:txBody>
          <a:bodyPr wrap="none" rtlCol="0">
            <a:spAutoFit/>
          </a:bodyPr>
          <a:lstStyle/>
          <a:p>
            <a:r>
              <a:rPr lang="en-US" sz="3600" b="1" dirty="0">
                <a:latin typeface="Aptos"/>
              </a:rPr>
              <a:t>Genetic risk factor</a:t>
            </a:r>
          </a:p>
        </p:txBody>
      </p:sp>
      <p:sp>
        <p:nvSpPr>
          <p:cNvPr id="8" name="TextBox 7">
            <a:extLst>
              <a:ext uri="{FF2B5EF4-FFF2-40B4-BE49-F238E27FC236}">
                <a16:creationId xmlns:a16="http://schemas.microsoft.com/office/drawing/2014/main" id="{B80BDD77-3AAF-4C57-A50E-C375030B7555}"/>
              </a:ext>
            </a:extLst>
          </p:cNvPr>
          <p:cNvSpPr txBox="1"/>
          <p:nvPr/>
        </p:nvSpPr>
        <p:spPr>
          <a:xfrm>
            <a:off x="8282354" y="263768"/>
            <a:ext cx="2263761" cy="646331"/>
          </a:xfrm>
          <a:prstGeom prst="rect">
            <a:avLst/>
          </a:prstGeom>
          <a:noFill/>
        </p:spPr>
        <p:txBody>
          <a:bodyPr wrap="none" rtlCol="0">
            <a:spAutoFit/>
          </a:bodyPr>
          <a:lstStyle/>
          <a:p>
            <a:r>
              <a:rPr lang="en-US" sz="3600" b="1" dirty="0">
                <a:latin typeface="Aptos"/>
              </a:rPr>
              <a:t>SDOH: SED</a:t>
            </a:r>
          </a:p>
        </p:txBody>
      </p:sp>
      <p:pic>
        <p:nvPicPr>
          <p:cNvPr id="11" name="Picture 10">
            <a:extLst>
              <a:ext uri="{FF2B5EF4-FFF2-40B4-BE49-F238E27FC236}">
                <a16:creationId xmlns:a16="http://schemas.microsoft.com/office/drawing/2014/main" id="{9431B312-5716-4CAF-A77D-FB746E576577}"/>
              </a:ext>
            </a:extLst>
          </p:cNvPr>
          <p:cNvPicPr>
            <a:picLocks noChangeAspect="1"/>
          </p:cNvPicPr>
          <p:nvPr/>
        </p:nvPicPr>
        <p:blipFill>
          <a:blip r:embed="rId2"/>
          <a:stretch>
            <a:fillRect/>
          </a:stretch>
        </p:blipFill>
        <p:spPr>
          <a:xfrm>
            <a:off x="972068" y="3720262"/>
            <a:ext cx="4497837" cy="2530033"/>
          </a:xfrm>
          <a:prstGeom prst="rect">
            <a:avLst/>
          </a:prstGeom>
        </p:spPr>
      </p:pic>
      <p:grpSp>
        <p:nvGrpSpPr>
          <p:cNvPr id="13" name="Group 12">
            <a:extLst>
              <a:ext uri="{FF2B5EF4-FFF2-40B4-BE49-F238E27FC236}">
                <a16:creationId xmlns:a16="http://schemas.microsoft.com/office/drawing/2014/main" id="{0980AA88-DD94-450C-95F5-F377F9D21C1D}"/>
              </a:ext>
            </a:extLst>
          </p:cNvPr>
          <p:cNvGrpSpPr/>
          <p:nvPr/>
        </p:nvGrpSpPr>
        <p:grpSpPr>
          <a:xfrm>
            <a:off x="2102255" y="1341209"/>
            <a:ext cx="3898062" cy="2551331"/>
            <a:chOff x="1038314" y="1081893"/>
            <a:chExt cx="3898062" cy="2551331"/>
          </a:xfrm>
        </p:grpSpPr>
        <p:pic>
          <p:nvPicPr>
            <p:cNvPr id="10" name="Picture 9">
              <a:extLst>
                <a:ext uri="{FF2B5EF4-FFF2-40B4-BE49-F238E27FC236}">
                  <a16:creationId xmlns:a16="http://schemas.microsoft.com/office/drawing/2014/main" id="{459A307A-84C4-4623-8A88-F4651597D886}"/>
                </a:ext>
              </a:extLst>
            </p:cNvPr>
            <p:cNvPicPr>
              <a:picLocks noChangeAspect="1"/>
            </p:cNvPicPr>
            <p:nvPr/>
          </p:nvPicPr>
          <p:blipFill rotWithShape="1">
            <a:blip r:embed="rId3"/>
            <a:srcRect l="13989"/>
            <a:stretch/>
          </p:blipFill>
          <p:spPr>
            <a:xfrm>
              <a:off x="1038314" y="1081893"/>
              <a:ext cx="3898062" cy="2551331"/>
            </a:xfrm>
            <a:prstGeom prst="rect">
              <a:avLst/>
            </a:prstGeom>
          </p:spPr>
        </p:pic>
        <p:sp>
          <p:nvSpPr>
            <p:cNvPr id="12" name="Rectangle 11">
              <a:extLst>
                <a:ext uri="{FF2B5EF4-FFF2-40B4-BE49-F238E27FC236}">
                  <a16:creationId xmlns:a16="http://schemas.microsoft.com/office/drawing/2014/main" id="{E20F4A4A-E5D4-43E3-8A7E-1794BDA0187E}"/>
                </a:ext>
              </a:extLst>
            </p:cNvPr>
            <p:cNvSpPr/>
            <p:nvPr/>
          </p:nvSpPr>
          <p:spPr>
            <a:xfrm>
              <a:off x="2157046" y="1205619"/>
              <a:ext cx="1348154" cy="1777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1B87031D-B9B9-44C4-9E63-D22E27B23DBD}"/>
              </a:ext>
            </a:extLst>
          </p:cNvPr>
          <p:cNvSpPr txBox="1"/>
          <p:nvPr/>
        </p:nvSpPr>
        <p:spPr>
          <a:xfrm>
            <a:off x="240322" y="1444050"/>
            <a:ext cx="1916724" cy="2246769"/>
          </a:xfrm>
          <a:prstGeom prst="rect">
            <a:avLst/>
          </a:prstGeom>
          <a:noFill/>
        </p:spPr>
        <p:txBody>
          <a:bodyPr wrap="square" rtlCol="0">
            <a:spAutoFit/>
          </a:bodyPr>
          <a:lstStyle/>
          <a:p>
            <a:r>
              <a:rPr lang="en-US" sz="2000" b="1" dirty="0">
                <a:latin typeface="Aptos"/>
              </a:rPr>
              <a:t>Polygenic risk score (PRS) </a:t>
            </a:r>
            <a:r>
              <a:rPr lang="en-US" sz="2000" dirty="0">
                <a:latin typeface="Aptos"/>
              </a:rPr>
              <a:t>– weighted sum of the number of risk increasing alleles in a genome</a:t>
            </a:r>
          </a:p>
        </p:txBody>
      </p:sp>
      <p:sp>
        <p:nvSpPr>
          <p:cNvPr id="15" name="TextBox 14">
            <a:extLst>
              <a:ext uri="{FF2B5EF4-FFF2-40B4-BE49-F238E27FC236}">
                <a16:creationId xmlns:a16="http://schemas.microsoft.com/office/drawing/2014/main" id="{FC7C4314-3BD2-4ED2-A71E-3AD6F9E43363}"/>
              </a:ext>
            </a:extLst>
          </p:cNvPr>
          <p:cNvSpPr txBox="1"/>
          <p:nvPr/>
        </p:nvSpPr>
        <p:spPr>
          <a:xfrm>
            <a:off x="2968545" y="5964769"/>
            <a:ext cx="504882" cy="338554"/>
          </a:xfrm>
          <a:prstGeom prst="rect">
            <a:avLst/>
          </a:prstGeom>
          <a:noFill/>
        </p:spPr>
        <p:txBody>
          <a:bodyPr wrap="none" rtlCol="0">
            <a:spAutoFit/>
          </a:bodyPr>
          <a:lstStyle/>
          <a:p>
            <a:r>
              <a:rPr lang="en-US" sz="1600" b="1" dirty="0">
                <a:latin typeface="Aptos"/>
              </a:rPr>
              <a:t>PRS</a:t>
            </a:r>
          </a:p>
        </p:txBody>
      </p:sp>
      <p:sp>
        <p:nvSpPr>
          <p:cNvPr id="16" name="TextBox 15">
            <a:extLst>
              <a:ext uri="{FF2B5EF4-FFF2-40B4-BE49-F238E27FC236}">
                <a16:creationId xmlns:a16="http://schemas.microsoft.com/office/drawing/2014/main" id="{25AE7F20-CF25-496C-BE45-412955D0E9D8}"/>
              </a:ext>
            </a:extLst>
          </p:cNvPr>
          <p:cNvSpPr txBox="1"/>
          <p:nvPr/>
        </p:nvSpPr>
        <p:spPr>
          <a:xfrm>
            <a:off x="3220986" y="1399898"/>
            <a:ext cx="1558440" cy="307777"/>
          </a:xfrm>
          <a:prstGeom prst="rect">
            <a:avLst/>
          </a:prstGeom>
          <a:solidFill>
            <a:srgbClr val="EE7501"/>
          </a:solidFill>
        </p:spPr>
        <p:txBody>
          <a:bodyPr wrap="none" rtlCol="0">
            <a:spAutoFit/>
          </a:bodyPr>
          <a:lstStyle/>
          <a:p>
            <a:r>
              <a:rPr lang="en-US" sz="1400" b="1" dirty="0">
                <a:latin typeface="Aptos"/>
              </a:rPr>
              <a:t>T2D risk alleles (V)</a:t>
            </a:r>
          </a:p>
        </p:txBody>
      </p:sp>
      <p:pic>
        <p:nvPicPr>
          <p:cNvPr id="17" name="Picture 16">
            <a:extLst>
              <a:ext uri="{FF2B5EF4-FFF2-40B4-BE49-F238E27FC236}">
                <a16:creationId xmlns:a16="http://schemas.microsoft.com/office/drawing/2014/main" id="{B29CFFDF-CA33-4251-B410-DECE62B5BB9F}"/>
              </a:ext>
            </a:extLst>
          </p:cNvPr>
          <p:cNvPicPr>
            <a:picLocks noChangeAspect="1"/>
          </p:cNvPicPr>
          <p:nvPr/>
        </p:nvPicPr>
        <p:blipFill>
          <a:blip r:embed="rId4"/>
          <a:stretch>
            <a:fillRect/>
          </a:stretch>
        </p:blipFill>
        <p:spPr>
          <a:xfrm>
            <a:off x="6461319" y="2098443"/>
            <a:ext cx="5490359" cy="4151852"/>
          </a:xfrm>
          <a:prstGeom prst="rect">
            <a:avLst/>
          </a:prstGeom>
        </p:spPr>
      </p:pic>
      <p:sp>
        <p:nvSpPr>
          <p:cNvPr id="18" name="TextBox 17">
            <a:extLst>
              <a:ext uri="{FF2B5EF4-FFF2-40B4-BE49-F238E27FC236}">
                <a16:creationId xmlns:a16="http://schemas.microsoft.com/office/drawing/2014/main" id="{985AD30A-2AF6-4630-ACBF-05D3171AC32F}"/>
              </a:ext>
            </a:extLst>
          </p:cNvPr>
          <p:cNvSpPr txBox="1"/>
          <p:nvPr/>
        </p:nvSpPr>
        <p:spPr>
          <a:xfrm>
            <a:off x="7224346" y="1045955"/>
            <a:ext cx="4129454" cy="707886"/>
          </a:xfrm>
          <a:prstGeom prst="rect">
            <a:avLst/>
          </a:prstGeom>
          <a:noFill/>
        </p:spPr>
        <p:txBody>
          <a:bodyPr wrap="square" rtlCol="0">
            <a:spAutoFit/>
          </a:bodyPr>
          <a:lstStyle/>
          <a:p>
            <a:pPr algn="ctr"/>
            <a:r>
              <a:rPr lang="en-US" sz="2000" dirty="0">
                <a:latin typeface="Aptos"/>
              </a:rPr>
              <a:t>Townsend deprivation index (TDI) and Index of Multiple Deprivation (IMD)</a:t>
            </a:r>
          </a:p>
        </p:txBody>
      </p:sp>
    </p:spTree>
    <p:extLst>
      <p:ext uri="{BB962C8B-B14F-4D97-AF65-F5344CB8AC3E}">
        <p14:creationId xmlns:p14="http://schemas.microsoft.com/office/powerpoint/2010/main" val="3874881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6AD31-AD31-5A80-27F8-0B096BBD4134}"/>
              </a:ext>
            </a:extLst>
          </p:cNvPr>
          <p:cNvSpPr>
            <a:spLocks noGrp="1"/>
          </p:cNvSpPr>
          <p:nvPr>
            <p:ph type="sldNum" sz="quarter" idx="12"/>
          </p:nvPr>
        </p:nvSpPr>
        <p:spPr/>
        <p:txBody>
          <a:bodyPr/>
          <a:lstStyle/>
          <a:p>
            <a:fld id="{63CA5BDF-CCF5-FD4E-8DB5-0576DCFD5CCF}" type="slidenum">
              <a:rPr lang="en-US" smtClean="0"/>
              <a:t>56</a:t>
            </a:fld>
            <a:endParaRPr lang="en-US"/>
          </a:p>
        </p:txBody>
      </p:sp>
      <p:pic>
        <p:nvPicPr>
          <p:cNvPr id="4" name="Picture 3">
            <a:extLst>
              <a:ext uri="{FF2B5EF4-FFF2-40B4-BE49-F238E27FC236}">
                <a16:creationId xmlns:a16="http://schemas.microsoft.com/office/drawing/2014/main" id="{FA968086-AABA-980A-9900-E05A7E905DBB}"/>
              </a:ext>
            </a:extLst>
          </p:cNvPr>
          <p:cNvPicPr>
            <a:picLocks noChangeAspect="1"/>
          </p:cNvPicPr>
          <p:nvPr/>
        </p:nvPicPr>
        <p:blipFill rotWithShape="1">
          <a:blip r:embed="rId2"/>
          <a:srcRect t="1203"/>
          <a:stretch/>
        </p:blipFill>
        <p:spPr>
          <a:xfrm>
            <a:off x="5533809" y="374087"/>
            <a:ext cx="5104694" cy="6164825"/>
          </a:xfrm>
          <a:prstGeom prst="rect">
            <a:avLst/>
          </a:prstGeom>
        </p:spPr>
      </p:pic>
      <p:sp>
        <p:nvSpPr>
          <p:cNvPr id="5" name="TextBox 4">
            <a:extLst>
              <a:ext uri="{FF2B5EF4-FFF2-40B4-BE49-F238E27FC236}">
                <a16:creationId xmlns:a16="http://schemas.microsoft.com/office/drawing/2014/main" id="{63036BC0-3E65-29F2-6EC2-47B7755099C1}"/>
              </a:ext>
            </a:extLst>
          </p:cNvPr>
          <p:cNvSpPr txBox="1"/>
          <p:nvPr/>
        </p:nvSpPr>
        <p:spPr>
          <a:xfrm>
            <a:off x="958925" y="839729"/>
            <a:ext cx="4198374" cy="5509200"/>
          </a:xfrm>
          <a:prstGeom prst="rect">
            <a:avLst/>
          </a:prstGeom>
          <a:noFill/>
        </p:spPr>
        <p:txBody>
          <a:bodyPr wrap="square" rtlCol="0">
            <a:spAutoFit/>
          </a:bodyPr>
          <a:lstStyle/>
          <a:p>
            <a:r>
              <a:rPr lang="en-US" sz="3200" b="1" i="1" dirty="0">
                <a:latin typeface="Aptos" panose="020B0004020202020204" pitchFamily="34" charset="0"/>
              </a:rPr>
              <a:t>Genetic</a:t>
            </a:r>
            <a:r>
              <a:rPr lang="en-US" sz="3200" dirty="0">
                <a:latin typeface="Aptos" panose="020B0004020202020204" pitchFamily="34" charset="0"/>
              </a:rPr>
              <a:t> and </a:t>
            </a:r>
            <a:r>
              <a:rPr lang="en-US" sz="3200" b="1" i="1" dirty="0">
                <a:latin typeface="Aptos" panose="020B0004020202020204" pitchFamily="34" charset="0"/>
              </a:rPr>
              <a:t>socioeconomic</a:t>
            </a:r>
            <a:r>
              <a:rPr lang="en-US" sz="3200" dirty="0">
                <a:latin typeface="Aptos" panose="020B0004020202020204" pitchFamily="34" charset="0"/>
              </a:rPr>
              <a:t> T2D risk factors vary between groups</a:t>
            </a:r>
          </a:p>
          <a:p>
            <a:endParaRPr lang="en-US" sz="3200" dirty="0">
              <a:latin typeface="Aptos" panose="020B0004020202020204" pitchFamily="34" charset="0"/>
            </a:endParaRPr>
          </a:p>
          <a:p>
            <a:r>
              <a:rPr lang="en-US" sz="3200" dirty="0">
                <a:latin typeface="Aptos" panose="020B0004020202020204" pitchFamily="34" charset="0"/>
              </a:rPr>
              <a:t>Both </a:t>
            </a:r>
            <a:r>
              <a:rPr lang="en-US" sz="3200" b="1" i="1" dirty="0">
                <a:latin typeface="Aptos" panose="020B0004020202020204" pitchFamily="34" charset="0"/>
              </a:rPr>
              <a:t>genetic</a:t>
            </a:r>
            <a:r>
              <a:rPr lang="en-US" sz="3200" dirty="0">
                <a:latin typeface="Aptos" panose="020B0004020202020204" pitchFamily="34" charset="0"/>
              </a:rPr>
              <a:t> and </a:t>
            </a:r>
            <a:r>
              <a:rPr lang="en-US" sz="3200" b="1" i="1" dirty="0">
                <a:latin typeface="Aptos" panose="020B0004020202020204" pitchFamily="34" charset="0"/>
              </a:rPr>
              <a:t>socioeconomic</a:t>
            </a:r>
            <a:r>
              <a:rPr lang="en-US" sz="3200" dirty="0">
                <a:latin typeface="Aptos" panose="020B0004020202020204" pitchFamily="34" charset="0"/>
              </a:rPr>
              <a:t> T2D risk factors show greater variation within than between ethnic groups</a:t>
            </a:r>
          </a:p>
        </p:txBody>
      </p:sp>
      <p:sp>
        <p:nvSpPr>
          <p:cNvPr id="3" name="Date Placeholder 2">
            <a:extLst>
              <a:ext uri="{FF2B5EF4-FFF2-40B4-BE49-F238E27FC236}">
                <a16:creationId xmlns:a16="http://schemas.microsoft.com/office/drawing/2014/main" id="{DC041C9E-0770-4738-A745-5B21390F9408}"/>
              </a:ext>
            </a:extLst>
          </p:cNvPr>
          <p:cNvSpPr>
            <a:spLocks noGrp="1"/>
          </p:cNvSpPr>
          <p:nvPr>
            <p:ph type="dt" sz="half" idx="10"/>
          </p:nvPr>
        </p:nvSpPr>
        <p:spPr/>
        <p:txBody>
          <a:bodyPr/>
          <a:lstStyle/>
          <a:p>
            <a:r>
              <a:rPr lang="en-US"/>
              <a:t>5/30/2024</a:t>
            </a:r>
          </a:p>
        </p:txBody>
      </p:sp>
    </p:spTree>
    <p:extLst>
      <p:ext uri="{BB962C8B-B14F-4D97-AF65-F5344CB8AC3E}">
        <p14:creationId xmlns:p14="http://schemas.microsoft.com/office/powerpoint/2010/main" val="2169517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BD1EE1-A506-54EE-D9A6-88ECABBB8695}"/>
              </a:ext>
            </a:extLst>
          </p:cNvPr>
          <p:cNvPicPr>
            <a:picLocks noChangeAspect="1"/>
          </p:cNvPicPr>
          <p:nvPr/>
        </p:nvPicPr>
        <p:blipFill>
          <a:blip r:embed="rId2"/>
          <a:stretch>
            <a:fillRect/>
          </a:stretch>
        </p:blipFill>
        <p:spPr>
          <a:xfrm>
            <a:off x="5370601" y="149283"/>
            <a:ext cx="5720873" cy="6207067"/>
          </a:xfrm>
          <a:prstGeom prst="rect">
            <a:avLst/>
          </a:prstGeom>
        </p:spPr>
      </p:pic>
      <p:sp>
        <p:nvSpPr>
          <p:cNvPr id="2" name="Slide Number Placeholder 1">
            <a:extLst>
              <a:ext uri="{FF2B5EF4-FFF2-40B4-BE49-F238E27FC236}">
                <a16:creationId xmlns:a16="http://schemas.microsoft.com/office/drawing/2014/main" id="{4F01AD2A-48AD-D152-F1CA-4A335BC2FD76}"/>
              </a:ext>
            </a:extLst>
          </p:cNvPr>
          <p:cNvSpPr>
            <a:spLocks noGrp="1"/>
          </p:cNvSpPr>
          <p:nvPr>
            <p:ph type="sldNum" sz="quarter" idx="12"/>
          </p:nvPr>
        </p:nvSpPr>
        <p:spPr/>
        <p:txBody>
          <a:bodyPr/>
          <a:lstStyle/>
          <a:p>
            <a:fld id="{63CA5BDF-CCF5-FD4E-8DB5-0576DCFD5CCF}" type="slidenum">
              <a:rPr lang="en-US" smtClean="0"/>
              <a:t>57</a:t>
            </a:fld>
            <a:endParaRPr lang="en-US"/>
          </a:p>
        </p:txBody>
      </p:sp>
      <p:sp>
        <p:nvSpPr>
          <p:cNvPr id="5" name="TextBox 4">
            <a:extLst>
              <a:ext uri="{FF2B5EF4-FFF2-40B4-BE49-F238E27FC236}">
                <a16:creationId xmlns:a16="http://schemas.microsoft.com/office/drawing/2014/main" id="{E53DE4C4-ED34-F88B-A2E3-1A614AE23B95}"/>
              </a:ext>
            </a:extLst>
          </p:cNvPr>
          <p:cNvSpPr txBox="1"/>
          <p:nvPr/>
        </p:nvSpPr>
        <p:spPr>
          <a:xfrm>
            <a:off x="1347115" y="1383193"/>
            <a:ext cx="3552690" cy="3046988"/>
          </a:xfrm>
          <a:prstGeom prst="rect">
            <a:avLst/>
          </a:prstGeom>
          <a:noFill/>
        </p:spPr>
        <p:txBody>
          <a:bodyPr wrap="square" rtlCol="0">
            <a:spAutoFit/>
          </a:bodyPr>
          <a:lstStyle/>
          <a:p>
            <a:r>
              <a:rPr lang="en-US" sz="3200" b="1" i="1" dirty="0">
                <a:latin typeface="Aptos" panose="020B0004020202020204" pitchFamily="34" charset="0"/>
              </a:rPr>
              <a:t>Genetic</a:t>
            </a:r>
            <a:r>
              <a:rPr lang="en-US" sz="3200" dirty="0">
                <a:latin typeface="Aptos" panose="020B0004020202020204" pitchFamily="34" charset="0"/>
              </a:rPr>
              <a:t> and </a:t>
            </a:r>
            <a:r>
              <a:rPr lang="en-US" sz="3200" b="1" i="1" dirty="0">
                <a:latin typeface="Aptos" panose="020B0004020202020204" pitchFamily="34" charset="0"/>
              </a:rPr>
              <a:t>socioeconomic</a:t>
            </a:r>
            <a:r>
              <a:rPr lang="en-US" sz="3200" dirty="0">
                <a:latin typeface="Aptos" panose="020B0004020202020204" pitchFamily="34" charset="0"/>
              </a:rPr>
              <a:t> risk factors are associated with individual-level T2D risk</a:t>
            </a:r>
          </a:p>
        </p:txBody>
      </p:sp>
      <p:sp>
        <p:nvSpPr>
          <p:cNvPr id="3" name="Date Placeholder 2">
            <a:extLst>
              <a:ext uri="{FF2B5EF4-FFF2-40B4-BE49-F238E27FC236}">
                <a16:creationId xmlns:a16="http://schemas.microsoft.com/office/drawing/2014/main" id="{E4007FB0-CB72-4730-A603-EE0147DB225E}"/>
              </a:ext>
            </a:extLst>
          </p:cNvPr>
          <p:cNvSpPr>
            <a:spLocks noGrp="1"/>
          </p:cNvSpPr>
          <p:nvPr>
            <p:ph type="dt" sz="half" idx="10"/>
          </p:nvPr>
        </p:nvSpPr>
        <p:spPr/>
        <p:txBody>
          <a:bodyPr/>
          <a:lstStyle/>
          <a:p>
            <a:r>
              <a:rPr lang="en-US"/>
              <a:t>5/30/2024</a:t>
            </a:r>
          </a:p>
        </p:txBody>
      </p:sp>
    </p:spTree>
    <p:extLst>
      <p:ext uri="{BB962C8B-B14F-4D97-AF65-F5344CB8AC3E}">
        <p14:creationId xmlns:p14="http://schemas.microsoft.com/office/powerpoint/2010/main" val="5017463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211B4-293F-5FCA-3D6E-7DA337563EF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64EE76C-4081-850C-739E-C16010C2A35A}"/>
              </a:ext>
            </a:extLst>
          </p:cNvPr>
          <p:cNvPicPr>
            <a:picLocks noChangeAspect="1"/>
          </p:cNvPicPr>
          <p:nvPr/>
        </p:nvPicPr>
        <p:blipFill rotWithShape="1">
          <a:blip r:embed="rId2"/>
          <a:srcRect t="37311"/>
          <a:stretch/>
        </p:blipFill>
        <p:spPr>
          <a:xfrm>
            <a:off x="6546729" y="1511506"/>
            <a:ext cx="5033514" cy="5163531"/>
          </a:xfrm>
          <a:prstGeom prst="rect">
            <a:avLst/>
          </a:prstGeom>
        </p:spPr>
      </p:pic>
      <p:sp>
        <p:nvSpPr>
          <p:cNvPr id="2" name="Slide Number Placeholder 1">
            <a:extLst>
              <a:ext uri="{FF2B5EF4-FFF2-40B4-BE49-F238E27FC236}">
                <a16:creationId xmlns:a16="http://schemas.microsoft.com/office/drawing/2014/main" id="{7608A207-7A96-2CAD-0FA2-52A4DDD44B29}"/>
              </a:ext>
            </a:extLst>
          </p:cNvPr>
          <p:cNvSpPr>
            <a:spLocks noGrp="1"/>
          </p:cNvSpPr>
          <p:nvPr>
            <p:ph type="sldNum" sz="quarter" idx="12"/>
          </p:nvPr>
        </p:nvSpPr>
        <p:spPr/>
        <p:txBody>
          <a:bodyPr/>
          <a:lstStyle/>
          <a:p>
            <a:fld id="{63CA5BDF-CCF5-FD4E-8DB5-0576DCFD5CCF}" type="slidenum">
              <a:rPr lang="en-US" smtClean="0"/>
              <a:t>58</a:t>
            </a:fld>
            <a:endParaRPr lang="en-US"/>
          </a:p>
        </p:txBody>
      </p:sp>
      <p:sp>
        <p:nvSpPr>
          <p:cNvPr id="5" name="TextBox 4">
            <a:extLst>
              <a:ext uri="{FF2B5EF4-FFF2-40B4-BE49-F238E27FC236}">
                <a16:creationId xmlns:a16="http://schemas.microsoft.com/office/drawing/2014/main" id="{89B351A3-7280-14D8-002D-7D198947C865}"/>
              </a:ext>
            </a:extLst>
          </p:cNvPr>
          <p:cNvSpPr txBox="1"/>
          <p:nvPr/>
        </p:nvSpPr>
        <p:spPr>
          <a:xfrm>
            <a:off x="1386164" y="434288"/>
            <a:ext cx="9419672" cy="1077218"/>
          </a:xfrm>
          <a:prstGeom prst="rect">
            <a:avLst/>
          </a:prstGeom>
          <a:noFill/>
        </p:spPr>
        <p:txBody>
          <a:bodyPr wrap="square" rtlCol="0">
            <a:spAutoFit/>
          </a:bodyPr>
          <a:lstStyle/>
          <a:p>
            <a:pPr algn="ctr"/>
            <a:r>
              <a:rPr lang="en-US" sz="3200" b="1" i="1" dirty="0">
                <a:latin typeface="Aptos" panose="020B0004020202020204" pitchFamily="34" charset="0"/>
              </a:rPr>
              <a:t>Genetic</a:t>
            </a:r>
            <a:r>
              <a:rPr lang="en-US" sz="3200" dirty="0">
                <a:latin typeface="Aptos" panose="020B0004020202020204" pitchFamily="34" charset="0"/>
              </a:rPr>
              <a:t> and </a:t>
            </a:r>
            <a:r>
              <a:rPr lang="en-US" sz="3200" b="1" i="1" dirty="0">
                <a:latin typeface="Aptos" panose="020B0004020202020204" pitchFamily="34" charset="0"/>
              </a:rPr>
              <a:t>socioeconomic</a:t>
            </a:r>
            <a:r>
              <a:rPr lang="en-US" sz="3200" dirty="0">
                <a:latin typeface="Aptos" panose="020B0004020202020204" pitchFamily="34" charset="0"/>
              </a:rPr>
              <a:t> risk factors mediate T2D ethnic disparities</a:t>
            </a:r>
          </a:p>
        </p:txBody>
      </p:sp>
      <p:pic>
        <p:nvPicPr>
          <p:cNvPr id="7" name="Picture 6">
            <a:extLst>
              <a:ext uri="{FF2B5EF4-FFF2-40B4-BE49-F238E27FC236}">
                <a16:creationId xmlns:a16="http://schemas.microsoft.com/office/drawing/2014/main" id="{20AFC77C-4829-9ECD-BA0F-858005D87ADE}"/>
              </a:ext>
            </a:extLst>
          </p:cNvPr>
          <p:cNvPicPr>
            <a:picLocks noChangeAspect="1"/>
          </p:cNvPicPr>
          <p:nvPr/>
        </p:nvPicPr>
        <p:blipFill rotWithShape="1">
          <a:blip r:embed="rId2"/>
          <a:srcRect t="880" b="61491"/>
          <a:stretch/>
        </p:blipFill>
        <p:spPr>
          <a:xfrm>
            <a:off x="501770" y="2389621"/>
            <a:ext cx="5533554" cy="3407300"/>
          </a:xfrm>
          <a:prstGeom prst="rect">
            <a:avLst/>
          </a:prstGeom>
        </p:spPr>
      </p:pic>
      <p:sp>
        <p:nvSpPr>
          <p:cNvPr id="3" name="Date Placeholder 2">
            <a:extLst>
              <a:ext uri="{FF2B5EF4-FFF2-40B4-BE49-F238E27FC236}">
                <a16:creationId xmlns:a16="http://schemas.microsoft.com/office/drawing/2014/main" id="{3799ED04-BF4B-4772-A392-2CA7FF101973}"/>
              </a:ext>
            </a:extLst>
          </p:cNvPr>
          <p:cNvSpPr>
            <a:spLocks noGrp="1"/>
          </p:cNvSpPr>
          <p:nvPr>
            <p:ph type="dt" sz="half" idx="10"/>
          </p:nvPr>
        </p:nvSpPr>
        <p:spPr/>
        <p:txBody>
          <a:bodyPr/>
          <a:lstStyle/>
          <a:p>
            <a:r>
              <a:rPr lang="en-US"/>
              <a:t>5/30/2024</a:t>
            </a:r>
          </a:p>
        </p:txBody>
      </p:sp>
    </p:spTree>
    <p:extLst>
      <p:ext uri="{BB962C8B-B14F-4D97-AF65-F5344CB8AC3E}">
        <p14:creationId xmlns:p14="http://schemas.microsoft.com/office/powerpoint/2010/main" val="37334311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7A170-9641-9233-8BE9-0A7F4DEB0FC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F6DF51-1A73-903C-7757-92A4E98F7DD6}"/>
              </a:ext>
            </a:extLst>
          </p:cNvPr>
          <p:cNvSpPr>
            <a:spLocks noGrp="1"/>
          </p:cNvSpPr>
          <p:nvPr>
            <p:ph type="sldNum" sz="quarter" idx="12"/>
          </p:nvPr>
        </p:nvSpPr>
        <p:spPr>
          <a:xfrm>
            <a:off x="8610600" y="6356350"/>
            <a:ext cx="2743200" cy="365125"/>
          </a:xfrm>
        </p:spPr>
        <p:txBody>
          <a:bodyPr>
            <a:normAutofit/>
          </a:bodyPr>
          <a:lstStyle/>
          <a:p>
            <a:pPr>
              <a:spcAft>
                <a:spcPts val="600"/>
              </a:spcAft>
            </a:pPr>
            <a:fld id="{63CA5BDF-CCF5-FD4E-8DB5-0576DCFD5CCF}" type="slidenum">
              <a:rPr lang="en-US">
                <a:solidFill>
                  <a:srgbClr val="FFFFFF"/>
                </a:solidFill>
              </a:rPr>
              <a:pPr>
                <a:spcAft>
                  <a:spcPts val="600"/>
                </a:spcAft>
              </a:pPr>
              <a:t>59</a:t>
            </a:fld>
            <a:endParaRPr lang="en-US">
              <a:solidFill>
                <a:srgbClr val="FFFFFF"/>
              </a:solidFill>
            </a:endParaRPr>
          </a:p>
        </p:txBody>
      </p:sp>
      <p:pic>
        <p:nvPicPr>
          <p:cNvPr id="12" name="Picture 11">
            <a:extLst>
              <a:ext uri="{FF2B5EF4-FFF2-40B4-BE49-F238E27FC236}">
                <a16:creationId xmlns:a16="http://schemas.microsoft.com/office/drawing/2014/main" id="{240B9101-567A-BBA9-3514-33070EEE853F}"/>
              </a:ext>
            </a:extLst>
          </p:cNvPr>
          <p:cNvPicPr>
            <a:picLocks noChangeAspect="1"/>
          </p:cNvPicPr>
          <p:nvPr/>
        </p:nvPicPr>
        <p:blipFill>
          <a:blip r:embed="rId2"/>
          <a:stretch>
            <a:fillRect/>
          </a:stretch>
        </p:blipFill>
        <p:spPr>
          <a:xfrm>
            <a:off x="418271" y="182461"/>
            <a:ext cx="9234745" cy="2744889"/>
          </a:xfrm>
          <a:prstGeom prst="rect">
            <a:avLst/>
          </a:prstGeom>
        </p:spPr>
      </p:pic>
      <p:pic>
        <p:nvPicPr>
          <p:cNvPr id="14" name="Picture 13">
            <a:extLst>
              <a:ext uri="{FF2B5EF4-FFF2-40B4-BE49-F238E27FC236}">
                <a16:creationId xmlns:a16="http://schemas.microsoft.com/office/drawing/2014/main" id="{243D0414-99D7-7902-5B99-A93F0954EF44}"/>
              </a:ext>
            </a:extLst>
          </p:cNvPr>
          <p:cNvPicPr>
            <a:picLocks noChangeAspect="1"/>
          </p:cNvPicPr>
          <p:nvPr/>
        </p:nvPicPr>
        <p:blipFill>
          <a:blip r:embed="rId3"/>
          <a:stretch>
            <a:fillRect/>
          </a:stretch>
        </p:blipFill>
        <p:spPr>
          <a:xfrm>
            <a:off x="762794" y="3293038"/>
            <a:ext cx="3320000" cy="2834148"/>
          </a:xfrm>
          <a:prstGeom prst="rect">
            <a:avLst/>
          </a:prstGeom>
        </p:spPr>
      </p:pic>
      <p:pic>
        <p:nvPicPr>
          <p:cNvPr id="4" name="Picture 3">
            <a:extLst>
              <a:ext uri="{FF2B5EF4-FFF2-40B4-BE49-F238E27FC236}">
                <a16:creationId xmlns:a16="http://schemas.microsoft.com/office/drawing/2014/main" id="{C096CBD9-CD93-47E5-67DE-EE8F7B545F84}"/>
              </a:ext>
            </a:extLst>
          </p:cNvPr>
          <p:cNvPicPr>
            <a:picLocks noChangeAspect="1"/>
          </p:cNvPicPr>
          <p:nvPr/>
        </p:nvPicPr>
        <p:blipFill>
          <a:blip r:embed="rId4"/>
          <a:stretch>
            <a:fillRect/>
          </a:stretch>
        </p:blipFill>
        <p:spPr>
          <a:xfrm>
            <a:off x="4395055" y="3337667"/>
            <a:ext cx="7428305" cy="2744889"/>
          </a:xfrm>
          <a:prstGeom prst="rect">
            <a:avLst/>
          </a:prstGeom>
          <a:ln w="19050">
            <a:solidFill>
              <a:srgbClr val="FF0000"/>
            </a:solidFill>
          </a:ln>
        </p:spPr>
      </p:pic>
      <p:sp>
        <p:nvSpPr>
          <p:cNvPr id="3" name="Date Placeholder 2">
            <a:extLst>
              <a:ext uri="{FF2B5EF4-FFF2-40B4-BE49-F238E27FC236}">
                <a16:creationId xmlns:a16="http://schemas.microsoft.com/office/drawing/2014/main" id="{A0C216B7-4007-42AA-9791-AD502BADCB42}"/>
              </a:ext>
            </a:extLst>
          </p:cNvPr>
          <p:cNvSpPr>
            <a:spLocks noGrp="1"/>
          </p:cNvSpPr>
          <p:nvPr>
            <p:ph type="dt" sz="half" idx="10"/>
          </p:nvPr>
        </p:nvSpPr>
        <p:spPr/>
        <p:txBody>
          <a:bodyPr/>
          <a:lstStyle/>
          <a:p>
            <a:r>
              <a:rPr lang="en-US"/>
              <a:t>5/30/2024</a:t>
            </a:r>
          </a:p>
        </p:txBody>
      </p:sp>
    </p:spTree>
    <p:extLst>
      <p:ext uri="{BB962C8B-B14F-4D97-AF65-F5344CB8AC3E}">
        <p14:creationId xmlns:p14="http://schemas.microsoft.com/office/powerpoint/2010/main" val="2902188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Health disparities &amp; genetic epidemiology</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lstStyle/>
          <a:p>
            <a:r>
              <a:rPr lang="en-US" dirty="0">
                <a:latin typeface="Aptos" panose="020B0004020202020204" pitchFamily="34" charset="0"/>
              </a:rPr>
              <a:t>Genetic epidemiology is the study of the role of genetic factors in determining health and disease in families and in populations, and the interplay of such genetic factors with environmental factors</a:t>
            </a:r>
          </a:p>
          <a:p>
            <a:r>
              <a:rPr lang="en-US" dirty="0">
                <a:latin typeface="Aptos" panose="020B0004020202020204" pitchFamily="34" charset="0"/>
              </a:rPr>
              <a:t>This module focuses on statistical approaches to the genetic epidemiology of health disparities</a:t>
            </a:r>
          </a:p>
          <a:p>
            <a:r>
              <a:rPr lang="en-US" dirty="0">
                <a:latin typeface="Aptos" panose="020B0004020202020204" pitchFamily="34" charset="0"/>
              </a:rPr>
              <a:t>Focus on genetics, the environment, and their interactions</a:t>
            </a:r>
          </a:p>
          <a:p>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6</a:t>
            </a:fld>
            <a:endParaRPr lang="en-US"/>
          </a:p>
        </p:txBody>
      </p:sp>
    </p:spTree>
    <p:extLst>
      <p:ext uri="{BB962C8B-B14F-4D97-AF65-F5344CB8AC3E}">
        <p14:creationId xmlns:p14="http://schemas.microsoft.com/office/powerpoint/2010/main" val="1552967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lstStyle/>
          <a:p>
            <a:r>
              <a:rPr lang="en-US" dirty="0">
                <a:solidFill>
                  <a:srgbClr val="0E2C4D"/>
                </a:solidFill>
                <a:latin typeface="Aptos" panose="020B0004020202020204" pitchFamily="34" charset="0"/>
              </a:rPr>
              <a:t>Questions for the practical lab session</a:t>
            </a:r>
            <a:endParaRPr lang="en-US"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lstStyle/>
          <a:p>
            <a:r>
              <a:rPr lang="en-US" dirty="0">
                <a:latin typeface="Aptos" panose="020B0004020202020204" pitchFamily="34" charset="0"/>
              </a:rPr>
              <a:t>How can the effects of socioeconomic deprivation (SED) on health disparities be evaluated using:</a:t>
            </a:r>
          </a:p>
          <a:p>
            <a:pPr lvl="1"/>
            <a:r>
              <a:rPr lang="en-US" dirty="0">
                <a:latin typeface="Aptos" panose="020B0004020202020204" pitchFamily="34" charset="0"/>
              </a:rPr>
              <a:t>Multivariable logistic regression?</a:t>
            </a:r>
          </a:p>
          <a:p>
            <a:pPr lvl="1"/>
            <a:r>
              <a:rPr lang="en-US" dirty="0">
                <a:latin typeface="Aptos" panose="020B0004020202020204" pitchFamily="34" charset="0"/>
              </a:rPr>
              <a:t>SED adjusted versus unadjusted models?</a:t>
            </a:r>
          </a:p>
          <a:p>
            <a:pPr lvl="1"/>
            <a:r>
              <a:rPr lang="en-US" dirty="0">
                <a:latin typeface="Aptos" panose="020B0004020202020204" pitchFamily="34" charset="0"/>
              </a:rPr>
              <a:t>Mediation analysis</a:t>
            </a:r>
            <a:br>
              <a:rPr lang="en-US" dirty="0">
                <a:latin typeface="Aptos" panose="020B0004020202020204" pitchFamily="34" charset="0"/>
              </a:rPr>
            </a:b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60</a:t>
            </a:fld>
            <a:endParaRPr lang="en-US"/>
          </a:p>
        </p:txBody>
      </p:sp>
    </p:spTree>
    <p:extLst>
      <p:ext uri="{BB962C8B-B14F-4D97-AF65-F5344CB8AC3E}">
        <p14:creationId xmlns:p14="http://schemas.microsoft.com/office/powerpoint/2010/main" val="42362539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954973-735C-4B7B-8F25-A10CAADD587F}"/>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E4ECD2CE-D3A9-4F9C-8F71-481C706DECF8}"/>
              </a:ext>
            </a:extLst>
          </p:cNvPr>
          <p:cNvSpPr>
            <a:spLocks noGrp="1"/>
          </p:cNvSpPr>
          <p:nvPr>
            <p:ph type="sldNum" sz="quarter" idx="12"/>
          </p:nvPr>
        </p:nvSpPr>
        <p:spPr/>
        <p:txBody>
          <a:bodyPr/>
          <a:lstStyle/>
          <a:p>
            <a:fld id="{63CA5BDF-CCF5-FD4E-8DB5-0576DCFD5CCF}" type="slidenum">
              <a:rPr lang="en-US" smtClean="0"/>
              <a:t>61</a:t>
            </a:fld>
            <a:endParaRPr lang="en-US"/>
          </a:p>
        </p:txBody>
      </p:sp>
      <p:sp>
        <p:nvSpPr>
          <p:cNvPr id="4" name="Subtitle 2">
            <a:extLst>
              <a:ext uri="{FF2B5EF4-FFF2-40B4-BE49-F238E27FC236}">
                <a16:creationId xmlns:a16="http://schemas.microsoft.com/office/drawing/2014/main" id="{ABE4044A-A55B-47FC-B0F5-D3591F829A3F}"/>
              </a:ext>
            </a:extLst>
          </p:cNvPr>
          <p:cNvSpPr txBox="1">
            <a:spLocks/>
          </p:cNvSpPr>
          <p:nvPr/>
        </p:nvSpPr>
        <p:spPr>
          <a:xfrm>
            <a:off x="1524000" y="3602038"/>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rgbClr val="0E2C4D"/>
                </a:solidFill>
                <a:latin typeface="Aptos" panose="020B0004020202020204"/>
              </a:rPr>
              <a:t>Ethics</a:t>
            </a:r>
          </a:p>
        </p:txBody>
      </p:sp>
    </p:spTree>
    <p:extLst>
      <p:ext uri="{BB962C8B-B14F-4D97-AF65-F5344CB8AC3E}">
        <p14:creationId xmlns:p14="http://schemas.microsoft.com/office/powerpoint/2010/main" val="16792612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normAutofit/>
          </a:bodyPr>
          <a:lstStyle/>
          <a:p>
            <a:r>
              <a:rPr lang="en-US" sz="3800" dirty="0">
                <a:solidFill>
                  <a:srgbClr val="0E2C4D"/>
                </a:solidFill>
                <a:latin typeface="Aptos" panose="020B0004020202020204" pitchFamily="34" charset="0"/>
              </a:rPr>
              <a:t>Logical fallacies in health disparities research</a:t>
            </a:r>
            <a:endParaRPr lang="en-US" sz="3800"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lstStyle/>
          <a:p>
            <a:r>
              <a:rPr lang="en-US" dirty="0">
                <a:latin typeface="Aptos" panose="020B0004020202020204" pitchFamily="34" charset="0"/>
              </a:rPr>
              <a:t>Logical fallacy = use of invalid or otherwise faulty reasoning in the construction of an argument that may appear to be well-reasoned if unnoticed </a:t>
            </a:r>
          </a:p>
          <a:p>
            <a:r>
              <a:rPr lang="en-US" dirty="0">
                <a:latin typeface="Aptos" panose="020B0004020202020204" pitchFamily="34" charset="0"/>
              </a:rPr>
              <a:t>Can lead to unsupported conclusions</a:t>
            </a:r>
          </a:p>
          <a:p>
            <a:r>
              <a:rPr lang="en-US" dirty="0">
                <a:latin typeface="Aptos" panose="020B0004020202020204" pitchFamily="34" charset="0"/>
              </a:rPr>
              <a:t>Care must be taken to avoid logical fallacies in health disparities (or any) research </a:t>
            </a:r>
            <a:br>
              <a:rPr lang="en-US" dirty="0">
                <a:latin typeface="Aptos" panose="020B0004020202020204" pitchFamily="34" charset="0"/>
              </a:rPr>
            </a:b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62</a:t>
            </a:fld>
            <a:endParaRPr lang="en-US"/>
          </a:p>
        </p:txBody>
      </p:sp>
    </p:spTree>
    <p:extLst>
      <p:ext uri="{BB962C8B-B14F-4D97-AF65-F5344CB8AC3E}">
        <p14:creationId xmlns:p14="http://schemas.microsoft.com/office/powerpoint/2010/main" val="37133780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normAutofit/>
          </a:bodyPr>
          <a:lstStyle/>
          <a:p>
            <a:r>
              <a:rPr lang="en-US" sz="3800" dirty="0">
                <a:solidFill>
                  <a:srgbClr val="0E2C4D"/>
                </a:solidFill>
                <a:latin typeface="Aptos" panose="020B0004020202020204" pitchFamily="34" charset="0"/>
              </a:rPr>
              <a:t>Logical fallacies in health disparities research</a:t>
            </a:r>
            <a:endParaRPr lang="en-US" sz="3800"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lstStyle/>
          <a:p>
            <a:r>
              <a:rPr lang="en-US" dirty="0">
                <a:latin typeface="Aptos" panose="020B0004020202020204" pitchFamily="34" charset="0"/>
              </a:rPr>
              <a:t>Tautologies</a:t>
            </a:r>
          </a:p>
          <a:p>
            <a:r>
              <a:rPr lang="en-US" dirty="0">
                <a:latin typeface="Aptos" panose="020B0004020202020204" pitchFamily="34" charset="0"/>
              </a:rPr>
              <a:t>Moralistic fallacy</a:t>
            </a:r>
            <a:br>
              <a:rPr lang="en-US" dirty="0">
                <a:latin typeface="Aptos" panose="020B0004020202020204" pitchFamily="34" charset="0"/>
              </a:rPr>
            </a:b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63</a:t>
            </a:fld>
            <a:endParaRPr lang="en-US"/>
          </a:p>
        </p:txBody>
      </p:sp>
    </p:spTree>
    <p:extLst>
      <p:ext uri="{BB962C8B-B14F-4D97-AF65-F5344CB8AC3E}">
        <p14:creationId xmlns:p14="http://schemas.microsoft.com/office/powerpoint/2010/main" val="1278086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normAutofit/>
          </a:bodyPr>
          <a:lstStyle/>
          <a:p>
            <a:r>
              <a:rPr lang="en-US" sz="3800" dirty="0">
                <a:solidFill>
                  <a:srgbClr val="0E2C4D"/>
                </a:solidFill>
                <a:latin typeface="Aptos" panose="020B0004020202020204" pitchFamily="34" charset="0"/>
              </a:rPr>
              <a:t>Tautology</a:t>
            </a:r>
            <a:endParaRPr lang="en-US" sz="3800"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lstStyle/>
          <a:p>
            <a:r>
              <a:rPr lang="en-US" dirty="0">
                <a:latin typeface="Aptos" panose="020B0004020202020204" pitchFamily="34" charset="0"/>
              </a:rPr>
              <a:t>Self-contained deductive argument</a:t>
            </a:r>
          </a:p>
          <a:p>
            <a:r>
              <a:rPr lang="en-US" dirty="0">
                <a:latin typeface="Aptos" panose="020B0004020202020204" pitchFamily="34" charset="0"/>
              </a:rPr>
              <a:t>Consists of premise (axiom) and conclusions that follow logically (inevitably) from premise</a:t>
            </a:r>
          </a:p>
          <a:p>
            <a:r>
              <a:rPr lang="en-US" dirty="0">
                <a:latin typeface="Aptos" panose="020B0004020202020204" pitchFamily="34" charset="0"/>
              </a:rPr>
              <a:t>Premise does not need to have empirical correspondence</a:t>
            </a:r>
          </a:p>
          <a:p>
            <a:r>
              <a:rPr lang="en-US" dirty="0">
                <a:latin typeface="Aptos" panose="020B0004020202020204" pitchFamily="34" charset="0"/>
              </a:rPr>
              <a:t>Do not make any falsifiable predictions</a:t>
            </a:r>
          </a:p>
          <a:p>
            <a:r>
              <a:rPr lang="en-US" dirty="0">
                <a:latin typeface="Aptos" panose="020B0004020202020204" pitchFamily="34" charset="0"/>
              </a:rPr>
              <a:t>Tell us nothing new about the world </a:t>
            </a:r>
            <a:br>
              <a:rPr lang="en-US" dirty="0">
                <a:latin typeface="Aptos" panose="020B0004020202020204" pitchFamily="34" charset="0"/>
              </a:rPr>
            </a:b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64</a:t>
            </a:fld>
            <a:endParaRPr lang="en-US"/>
          </a:p>
        </p:txBody>
      </p:sp>
    </p:spTree>
    <p:extLst>
      <p:ext uri="{BB962C8B-B14F-4D97-AF65-F5344CB8AC3E}">
        <p14:creationId xmlns:p14="http://schemas.microsoft.com/office/powerpoint/2010/main" val="37161874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normAutofit/>
          </a:bodyPr>
          <a:lstStyle/>
          <a:p>
            <a:r>
              <a:rPr lang="en-US" sz="3800" dirty="0">
                <a:solidFill>
                  <a:srgbClr val="0E2C4D"/>
                </a:solidFill>
                <a:latin typeface="Aptos" panose="020B0004020202020204" pitchFamily="34" charset="0"/>
              </a:rPr>
              <a:t>Structure of tautologies</a:t>
            </a:r>
            <a:endParaRPr lang="en-US" sz="3800"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lstStyle/>
          <a:p>
            <a:pPr marL="0" indent="0">
              <a:buNone/>
            </a:pPr>
            <a:br>
              <a:rPr lang="en-US" dirty="0">
                <a:latin typeface="Aptos" panose="020B0004020202020204" pitchFamily="34" charset="0"/>
              </a:rPr>
            </a:b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65</a:t>
            </a:fld>
            <a:endParaRPr lang="en-US"/>
          </a:p>
        </p:txBody>
      </p:sp>
      <p:grpSp>
        <p:nvGrpSpPr>
          <p:cNvPr id="24" name="Group 23">
            <a:extLst>
              <a:ext uri="{FF2B5EF4-FFF2-40B4-BE49-F238E27FC236}">
                <a16:creationId xmlns:a16="http://schemas.microsoft.com/office/drawing/2014/main" id="{8364257E-BA8E-34C8-6896-1C5FCD5FD012}"/>
              </a:ext>
            </a:extLst>
          </p:cNvPr>
          <p:cNvGrpSpPr/>
          <p:nvPr/>
        </p:nvGrpSpPr>
        <p:grpSpPr>
          <a:xfrm>
            <a:off x="1872794" y="1670241"/>
            <a:ext cx="8446413" cy="2653028"/>
            <a:chOff x="1446150" y="1670241"/>
            <a:chExt cx="8446413" cy="2653028"/>
          </a:xfrm>
        </p:grpSpPr>
        <p:pic>
          <p:nvPicPr>
            <p:cNvPr id="14" name="Graphic 13" descr="Person with idea outline">
              <a:extLst>
                <a:ext uri="{FF2B5EF4-FFF2-40B4-BE49-F238E27FC236}">
                  <a16:creationId xmlns:a16="http://schemas.microsoft.com/office/drawing/2014/main" id="{158D6207-674B-2373-AB94-8EBE0A5810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3763" y="2494469"/>
              <a:ext cx="1828800" cy="1828800"/>
            </a:xfrm>
            <a:prstGeom prst="rect">
              <a:avLst/>
            </a:prstGeom>
          </p:spPr>
        </p:pic>
        <p:pic>
          <p:nvPicPr>
            <p:cNvPr id="16" name="Graphic 15" descr="Lights On outline">
              <a:extLst>
                <a:ext uri="{FF2B5EF4-FFF2-40B4-BE49-F238E27FC236}">
                  <a16:creationId xmlns:a16="http://schemas.microsoft.com/office/drawing/2014/main" id="{135472E0-CEBF-BB7C-80BA-F2EB87A141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46150" y="2494469"/>
              <a:ext cx="1828800" cy="1828800"/>
            </a:xfrm>
            <a:prstGeom prst="rect">
              <a:avLst/>
            </a:prstGeom>
          </p:spPr>
        </p:pic>
        <p:pic>
          <p:nvPicPr>
            <p:cNvPr id="18" name="Graphic 17" descr="Magnifying glass outline">
              <a:extLst>
                <a:ext uri="{FF2B5EF4-FFF2-40B4-BE49-F238E27FC236}">
                  <a16:creationId xmlns:a16="http://schemas.microsoft.com/office/drawing/2014/main" id="{0433EF83-D08A-BF24-D5C2-F8297E453E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54957" y="2494469"/>
              <a:ext cx="1828800" cy="1828800"/>
            </a:xfrm>
            <a:prstGeom prst="rect">
              <a:avLst/>
            </a:prstGeom>
          </p:spPr>
        </p:pic>
        <p:sp>
          <p:nvSpPr>
            <p:cNvPr id="19" name="TextBox 18">
              <a:extLst>
                <a:ext uri="{FF2B5EF4-FFF2-40B4-BE49-F238E27FC236}">
                  <a16:creationId xmlns:a16="http://schemas.microsoft.com/office/drawing/2014/main" id="{2DCA2A7F-31DC-8CB0-FCF1-BD9C4C78B8F3}"/>
                </a:ext>
              </a:extLst>
            </p:cNvPr>
            <p:cNvSpPr txBox="1"/>
            <p:nvPr/>
          </p:nvSpPr>
          <p:spPr>
            <a:xfrm>
              <a:off x="4578361" y="1695091"/>
              <a:ext cx="1966629" cy="830997"/>
            </a:xfrm>
            <a:prstGeom prst="rect">
              <a:avLst/>
            </a:prstGeom>
            <a:noFill/>
          </p:spPr>
          <p:txBody>
            <a:bodyPr wrap="none" rtlCol="0">
              <a:spAutoFit/>
            </a:bodyPr>
            <a:lstStyle/>
            <a:p>
              <a:pPr algn="ctr"/>
              <a:r>
                <a:rPr lang="en-US" sz="2400" b="1" dirty="0">
                  <a:latin typeface="Aptos" panose="020B0004020202020204" pitchFamily="34" charset="0"/>
                </a:rPr>
                <a:t>Observation </a:t>
              </a:r>
            </a:p>
            <a:p>
              <a:pPr algn="ctr"/>
              <a:r>
                <a:rPr lang="en-US" sz="2400" b="1" dirty="0">
                  <a:latin typeface="Aptos" panose="020B0004020202020204" pitchFamily="34" charset="0"/>
                </a:rPr>
                <a:t>(finding)</a:t>
              </a:r>
            </a:p>
          </p:txBody>
        </p:sp>
        <p:sp>
          <p:nvSpPr>
            <p:cNvPr id="20" name="TextBox 19">
              <a:extLst>
                <a:ext uri="{FF2B5EF4-FFF2-40B4-BE49-F238E27FC236}">
                  <a16:creationId xmlns:a16="http://schemas.microsoft.com/office/drawing/2014/main" id="{8BF563A1-476B-FF74-E84C-DFF683341D1F}"/>
                </a:ext>
              </a:extLst>
            </p:cNvPr>
            <p:cNvSpPr txBox="1"/>
            <p:nvPr/>
          </p:nvSpPr>
          <p:spPr>
            <a:xfrm>
              <a:off x="1661512" y="1670241"/>
              <a:ext cx="1398076" cy="830997"/>
            </a:xfrm>
            <a:prstGeom prst="rect">
              <a:avLst/>
            </a:prstGeom>
            <a:noFill/>
          </p:spPr>
          <p:txBody>
            <a:bodyPr wrap="none" rtlCol="0">
              <a:spAutoFit/>
            </a:bodyPr>
            <a:lstStyle/>
            <a:p>
              <a:pPr algn="ctr"/>
              <a:r>
                <a:rPr lang="en-US" sz="2400" b="1" dirty="0">
                  <a:latin typeface="Aptos" panose="020B0004020202020204" pitchFamily="34" charset="0"/>
                </a:rPr>
                <a:t>Premise </a:t>
              </a:r>
            </a:p>
            <a:p>
              <a:pPr algn="ctr"/>
              <a:r>
                <a:rPr lang="en-US" sz="2400" b="1" dirty="0">
                  <a:latin typeface="Aptos" panose="020B0004020202020204" pitchFamily="34" charset="0"/>
                </a:rPr>
                <a:t>(axiom)</a:t>
              </a:r>
            </a:p>
          </p:txBody>
        </p:sp>
        <p:sp>
          <p:nvSpPr>
            <p:cNvPr id="21" name="TextBox 20">
              <a:extLst>
                <a:ext uri="{FF2B5EF4-FFF2-40B4-BE49-F238E27FC236}">
                  <a16:creationId xmlns:a16="http://schemas.microsoft.com/office/drawing/2014/main" id="{12009329-360F-8B5C-ACEF-07F35C2E291D}"/>
                </a:ext>
              </a:extLst>
            </p:cNvPr>
            <p:cNvSpPr txBox="1"/>
            <p:nvPr/>
          </p:nvSpPr>
          <p:spPr>
            <a:xfrm>
              <a:off x="8083669" y="1695091"/>
              <a:ext cx="1790875" cy="830997"/>
            </a:xfrm>
            <a:prstGeom prst="rect">
              <a:avLst/>
            </a:prstGeom>
            <a:noFill/>
          </p:spPr>
          <p:txBody>
            <a:bodyPr wrap="none" rtlCol="0">
              <a:spAutoFit/>
            </a:bodyPr>
            <a:lstStyle/>
            <a:p>
              <a:pPr algn="ctr"/>
              <a:r>
                <a:rPr lang="en-US" sz="2400" b="1" dirty="0">
                  <a:latin typeface="Aptos" panose="020B0004020202020204" pitchFamily="34" charset="0"/>
                </a:rPr>
                <a:t>Conclusion</a:t>
              </a:r>
            </a:p>
            <a:p>
              <a:pPr algn="ctr"/>
              <a:r>
                <a:rPr lang="en-US" sz="2400" b="1" dirty="0">
                  <a:latin typeface="Aptos" panose="020B0004020202020204" pitchFamily="34" charset="0"/>
                </a:rPr>
                <a:t>(deduction)</a:t>
              </a:r>
            </a:p>
          </p:txBody>
        </p:sp>
        <p:sp>
          <p:nvSpPr>
            <p:cNvPr id="22" name="Arrow: Right 21">
              <a:extLst>
                <a:ext uri="{FF2B5EF4-FFF2-40B4-BE49-F238E27FC236}">
                  <a16:creationId xmlns:a16="http://schemas.microsoft.com/office/drawing/2014/main" id="{A144476C-2EFE-C98B-9040-3B7C6ED298FD}"/>
                </a:ext>
              </a:extLst>
            </p:cNvPr>
            <p:cNvSpPr/>
            <p:nvPr/>
          </p:nvSpPr>
          <p:spPr>
            <a:xfrm>
              <a:off x="3488345" y="3114136"/>
              <a:ext cx="1090016" cy="629728"/>
            </a:xfrm>
            <a:prstGeom prst="rightArrow">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686DC6CE-FBBA-CA1B-334A-792B00965281}"/>
                </a:ext>
              </a:extLst>
            </p:cNvPr>
            <p:cNvSpPr/>
            <p:nvPr/>
          </p:nvSpPr>
          <p:spPr>
            <a:xfrm>
              <a:off x="6760353" y="3094005"/>
              <a:ext cx="1090016" cy="629728"/>
            </a:xfrm>
            <a:prstGeom prst="rightArrow">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DC69C742-317B-C49B-757D-0C764361F76E}"/>
              </a:ext>
            </a:extLst>
          </p:cNvPr>
          <p:cNvSpPr txBox="1"/>
          <p:nvPr/>
        </p:nvSpPr>
        <p:spPr>
          <a:xfrm>
            <a:off x="1224715" y="4542784"/>
            <a:ext cx="3124958" cy="369332"/>
          </a:xfrm>
          <a:prstGeom prst="rect">
            <a:avLst/>
          </a:prstGeom>
          <a:noFill/>
        </p:spPr>
        <p:txBody>
          <a:bodyPr wrap="square" rtlCol="0">
            <a:spAutoFit/>
          </a:bodyPr>
          <a:lstStyle/>
          <a:p>
            <a:pPr algn="ctr"/>
            <a:r>
              <a:rPr lang="en-US" dirty="0">
                <a:latin typeface="Aptos" panose="020B0004020202020204" pitchFamily="34" charset="0"/>
              </a:rPr>
              <a:t>All cats have four legs</a:t>
            </a:r>
          </a:p>
        </p:txBody>
      </p:sp>
      <p:sp>
        <p:nvSpPr>
          <p:cNvPr id="26" name="TextBox 25">
            <a:extLst>
              <a:ext uri="{FF2B5EF4-FFF2-40B4-BE49-F238E27FC236}">
                <a16:creationId xmlns:a16="http://schemas.microsoft.com/office/drawing/2014/main" id="{4DD467CF-EE79-09E2-B1FE-D4E2668B5902}"/>
              </a:ext>
            </a:extLst>
          </p:cNvPr>
          <p:cNvSpPr txBox="1"/>
          <p:nvPr/>
        </p:nvSpPr>
        <p:spPr>
          <a:xfrm>
            <a:off x="4660553" y="4562895"/>
            <a:ext cx="2655531" cy="369332"/>
          </a:xfrm>
          <a:prstGeom prst="rect">
            <a:avLst/>
          </a:prstGeom>
          <a:noFill/>
        </p:spPr>
        <p:txBody>
          <a:bodyPr wrap="square" rtlCol="0">
            <a:spAutoFit/>
          </a:bodyPr>
          <a:lstStyle/>
          <a:p>
            <a:pPr algn="ctr"/>
            <a:r>
              <a:rPr lang="en-US" dirty="0">
                <a:latin typeface="Aptos" panose="020B0004020202020204" pitchFamily="34" charset="0"/>
              </a:rPr>
              <a:t>It is a cat</a:t>
            </a:r>
          </a:p>
        </p:txBody>
      </p:sp>
      <p:sp>
        <p:nvSpPr>
          <p:cNvPr id="27" name="TextBox 26">
            <a:extLst>
              <a:ext uri="{FF2B5EF4-FFF2-40B4-BE49-F238E27FC236}">
                <a16:creationId xmlns:a16="http://schemas.microsoft.com/office/drawing/2014/main" id="{98B985AF-D9F1-BD6F-59EA-7DE6A71AA7A8}"/>
              </a:ext>
            </a:extLst>
          </p:cNvPr>
          <p:cNvSpPr txBox="1"/>
          <p:nvPr/>
        </p:nvSpPr>
        <p:spPr>
          <a:xfrm>
            <a:off x="8077041" y="4580387"/>
            <a:ext cx="2655531" cy="369332"/>
          </a:xfrm>
          <a:prstGeom prst="rect">
            <a:avLst/>
          </a:prstGeom>
          <a:noFill/>
        </p:spPr>
        <p:txBody>
          <a:bodyPr wrap="square" rtlCol="0">
            <a:spAutoFit/>
          </a:bodyPr>
          <a:lstStyle/>
          <a:p>
            <a:pPr algn="ctr"/>
            <a:r>
              <a:rPr lang="en-US" dirty="0">
                <a:latin typeface="Aptos" panose="020B0004020202020204" pitchFamily="34" charset="0"/>
              </a:rPr>
              <a:t>It has four legs</a:t>
            </a:r>
          </a:p>
        </p:txBody>
      </p:sp>
    </p:spTree>
    <p:extLst>
      <p:ext uri="{BB962C8B-B14F-4D97-AF65-F5344CB8AC3E}">
        <p14:creationId xmlns:p14="http://schemas.microsoft.com/office/powerpoint/2010/main" val="310606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B6ED1-32A0-1520-90DE-C01367C6D8DB}"/>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6DDE9309-E907-FFE9-7507-AEB04A1ED48F}"/>
              </a:ext>
            </a:extLst>
          </p:cNvPr>
          <p:cNvSpPr>
            <a:spLocks noGrp="1"/>
          </p:cNvSpPr>
          <p:nvPr>
            <p:ph type="sldNum" sz="quarter" idx="12"/>
          </p:nvPr>
        </p:nvSpPr>
        <p:spPr/>
        <p:txBody>
          <a:bodyPr/>
          <a:lstStyle/>
          <a:p>
            <a:fld id="{63CA5BDF-CCF5-FD4E-8DB5-0576DCFD5CCF}" type="slidenum">
              <a:rPr lang="en-US" smtClean="0"/>
              <a:t>66</a:t>
            </a:fld>
            <a:endParaRPr lang="en-US"/>
          </a:p>
        </p:txBody>
      </p:sp>
      <p:pic>
        <p:nvPicPr>
          <p:cNvPr id="4" name="Picture 3">
            <a:extLst>
              <a:ext uri="{FF2B5EF4-FFF2-40B4-BE49-F238E27FC236}">
                <a16:creationId xmlns:a16="http://schemas.microsoft.com/office/drawing/2014/main" id="{C528C33E-C3C0-6104-E40C-422CD2004AA3}"/>
              </a:ext>
            </a:extLst>
          </p:cNvPr>
          <p:cNvPicPr>
            <a:picLocks noChangeAspect="1"/>
          </p:cNvPicPr>
          <p:nvPr/>
        </p:nvPicPr>
        <p:blipFill>
          <a:blip r:embed="rId2"/>
          <a:stretch>
            <a:fillRect/>
          </a:stretch>
        </p:blipFill>
        <p:spPr>
          <a:xfrm>
            <a:off x="3181710" y="1243282"/>
            <a:ext cx="5828581" cy="4371436"/>
          </a:xfrm>
          <a:prstGeom prst="rect">
            <a:avLst/>
          </a:prstGeom>
        </p:spPr>
      </p:pic>
    </p:spTree>
    <p:extLst>
      <p:ext uri="{BB962C8B-B14F-4D97-AF65-F5344CB8AC3E}">
        <p14:creationId xmlns:p14="http://schemas.microsoft.com/office/powerpoint/2010/main" val="33488346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normAutofit/>
          </a:bodyPr>
          <a:lstStyle/>
          <a:p>
            <a:r>
              <a:rPr lang="en-US" sz="3800" dirty="0">
                <a:solidFill>
                  <a:srgbClr val="0E2C4D"/>
                </a:solidFill>
                <a:latin typeface="Aptos" panose="020B0004020202020204" pitchFamily="34" charset="0"/>
              </a:rPr>
              <a:t>Structure of tautologies</a:t>
            </a:r>
            <a:endParaRPr lang="en-US" sz="3800"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lstStyle/>
          <a:p>
            <a:pPr marL="0" indent="0">
              <a:buNone/>
            </a:pPr>
            <a:br>
              <a:rPr lang="en-US" dirty="0">
                <a:latin typeface="Aptos" panose="020B0004020202020204" pitchFamily="34" charset="0"/>
              </a:rPr>
            </a:b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67</a:t>
            </a:fld>
            <a:endParaRPr lang="en-US"/>
          </a:p>
        </p:txBody>
      </p:sp>
      <p:grpSp>
        <p:nvGrpSpPr>
          <p:cNvPr id="24" name="Group 23">
            <a:extLst>
              <a:ext uri="{FF2B5EF4-FFF2-40B4-BE49-F238E27FC236}">
                <a16:creationId xmlns:a16="http://schemas.microsoft.com/office/drawing/2014/main" id="{8364257E-BA8E-34C8-6896-1C5FCD5FD012}"/>
              </a:ext>
            </a:extLst>
          </p:cNvPr>
          <p:cNvGrpSpPr/>
          <p:nvPr/>
        </p:nvGrpSpPr>
        <p:grpSpPr>
          <a:xfrm>
            <a:off x="1872794" y="1670241"/>
            <a:ext cx="8446413" cy="2653028"/>
            <a:chOff x="1446150" y="1670241"/>
            <a:chExt cx="8446413" cy="2653028"/>
          </a:xfrm>
        </p:grpSpPr>
        <p:pic>
          <p:nvPicPr>
            <p:cNvPr id="14" name="Graphic 13" descr="Person with idea outline">
              <a:extLst>
                <a:ext uri="{FF2B5EF4-FFF2-40B4-BE49-F238E27FC236}">
                  <a16:creationId xmlns:a16="http://schemas.microsoft.com/office/drawing/2014/main" id="{158D6207-674B-2373-AB94-8EBE0A5810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3763" y="2494469"/>
              <a:ext cx="1828800" cy="1828800"/>
            </a:xfrm>
            <a:prstGeom prst="rect">
              <a:avLst/>
            </a:prstGeom>
          </p:spPr>
        </p:pic>
        <p:pic>
          <p:nvPicPr>
            <p:cNvPr id="16" name="Graphic 15" descr="Lights On outline">
              <a:extLst>
                <a:ext uri="{FF2B5EF4-FFF2-40B4-BE49-F238E27FC236}">
                  <a16:creationId xmlns:a16="http://schemas.microsoft.com/office/drawing/2014/main" id="{135472E0-CEBF-BB7C-80BA-F2EB87A141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46150" y="2494469"/>
              <a:ext cx="1828800" cy="1828800"/>
            </a:xfrm>
            <a:prstGeom prst="rect">
              <a:avLst/>
            </a:prstGeom>
          </p:spPr>
        </p:pic>
        <p:pic>
          <p:nvPicPr>
            <p:cNvPr id="18" name="Graphic 17" descr="Magnifying glass outline">
              <a:extLst>
                <a:ext uri="{FF2B5EF4-FFF2-40B4-BE49-F238E27FC236}">
                  <a16:creationId xmlns:a16="http://schemas.microsoft.com/office/drawing/2014/main" id="{0433EF83-D08A-BF24-D5C2-F8297E453E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54957" y="2494469"/>
              <a:ext cx="1828800" cy="1828800"/>
            </a:xfrm>
            <a:prstGeom prst="rect">
              <a:avLst/>
            </a:prstGeom>
          </p:spPr>
        </p:pic>
        <p:sp>
          <p:nvSpPr>
            <p:cNvPr id="19" name="TextBox 18">
              <a:extLst>
                <a:ext uri="{FF2B5EF4-FFF2-40B4-BE49-F238E27FC236}">
                  <a16:creationId xmlns:a16="http://schemas.microsoft.com/office/drawing/2014/main" id="{2DCA2A7F-31DC-8CB0-FCF1-BD9C4C78B8F3}"/>
                </a:ext>
              </a:extLst>
            </p:cNvPr>
            <p:cNvSpPr txBox="1"/>
            <p:nvPr/>
          </p:nvSpPr>
          <p:spPr>
            <a:xfrm>
              <a:off x="4578361" y="1695091"/>
              <a:ext cx="1966629" cy="830997"/>
            </a:xfrm>
            <a:prstGeom prst="rect">
              <a:avLst/>
            </a:prstGeom>
            <a:noFill/>
          </p:spPr>
          <p:txBody>
            <a:bodyPr wrap="none" rtlCol="0">
              <a:spAutoFit/>
            </a:bodyPr>
            <a:lstStyle/>
            <a:p>
              <a:pPr algn="ctr"/>
              <a:r>
                <a:rPr lang="en-US" sz="2400" b="1" dirty="0">
                  <a:latin typeface="Aptos" panose="020B0004020202020204" pitchFamily="34" charset="0"/>
                </a:rPr>
                <a:t>Observation </a:t>
              </a:r>
            </a:p>
            <a:p>
              <a:pPr algn="ctr"/>
              <a:r>
                <a:rPr lang="en-US" sz="2400" b="1" dirty="0">
                  <a:latin typeface="Aptos" panose="020B0004020202020204" pitchFamily="34" charset="0"/>
                </a:rPr>
                <a:t>(finding)</a:t>
              </a:r>
            </a:p>
          </p:txBody>
        </p:sp>
        <p:sp>
          <p:nvSpPr>
            <p:cNvPr id="20" name="TextBox 19">
              <a:extLst>
                <a:ext uri="{FF2B5EF4-FFF2-40B4-BE49-F238E27FC236}">
                  <a16:creationId xmlns:a16="http://schemas.microsoft.com/office/drawing/2014/main" id="{8BF563A1-476B-FF74-E84C-DFF683341D1F}"/>
                </a:ext>
              </a:extLst>
            </p:cNvPr>
            <p:cNvSpPr txBox="1"/>
            <p:nvPr/>
          </p:nvSpPr>
          <p:spPr>
            <a:xfrm>
              <a:off x="1661512" y="1670241"/>
              <a:ext cx="1398076" cy="830997"/>
            </a:xfrm>
            <a:prstGeom prst="rect">
              <a:avLst/>
            </a:prstGeom>
            <a:noFill/>
          </p:spPr>
          <p:txBody>
            <a:bodyPr wrap="none" rtlCol="0">
              <a:spAutoFit/>
            </a:bodyPr>
            <a:lstStyle/>
            <a:p>
              <a:pPr algn="ctr"/>
              <a:r>
                <a:rPr lang="en-US" sz="2400" b="1" dirty="0">
                  <a:latin typeface="Aptos" panose="020B0004020202020204" pitchFamily="34" charset="0"/>
                </a:rPr>
                <a:t>Premise </a:t>
              </a:r>
            </a:p>
            <a:p>
              <a:pPr algn="ctr"/>
              <a:r>
                <a:rPr lang="en-US" sz="2400" b="1" dirty="0">
                  <a:latin typeface="Aptos" panose="020B0004020202020204" pitchFamily="34" charset="0"/>
                </a:rPr>
                <a:t>(axiom)</a:t>
              </a:r>
            </a:p>
          </p:txBody>
        </p:sp>
        <p:sp>
          <p:nvSpPr>
            <p:cNvPr id="21" name="TextBox 20">
              <a:extLst>
                <a:ext uri="{FF2B5EF4-FFF2-40B4-BE49-F238E27FC236}">
                  <a16:creationId xmlns:a16="http://schemas.microsoft.com/office/drawing/2014/main" id="{12009329-360F-8B5C-ACEF-07F35C2E291D}"/>
                </a:ext>
              </a:extLst>
            </p:cNvPr>
            <p:cNvSpPr txBox="1"/>
            <p:nvPr/>
          </p:nvSpPr>
          <p:spPr>
            <a:xfrm>
              <a:off x="8083669" y="1695091"/>
              <a:ext cx="1790875" cy="830997"/>
            </a:xfrm>
            <a:prstGeom prst="rect">
              <a:avLst/>
            </a:prstGeom>
            <a:noFill/>
          </p:spPr>
          <p:txBody>
            <a:bodyPr wrap="none" rtlCol="0">
              <a:spAutoFit/>
            </a:bodyPr>
            <a:lstStyle/>
            <a:p>
              <a:pPr algn="ctr"/>
              <a:r>
                <a:rPr lang="en-US" sz="2400" b="1" dirty="0">
                  <a:latin typeface="Aptos" panose="020B0004020202020204" pitchFamily="34" charset="0"/>
                </a:rPr>
                <a:t>Conclusion</a:t>
              </a:r>
            </a:p>
            <a:p>
              <a:pPr algn="ctr"/>
              <a:r>
                <a:rPr lang="en-US" sz="2400" b="1" dirty="0">
                  <a:latin typeface="Aptos" panose="020B0004020202020204" pitchFamily="34" charset="0"/>
                </a:rPr>
                <a:t>(deduction)</a:t>
              </a:r>
            </a:p>
          </p:txBody>
        </p:sp>
        <p:sp>
          <p:nvSpPr>
            <p:cNvPr id="22" name="Arrow: Right 21">
              <a:extLst>
                <a:ext uri="{FF2B5EF4-FFF2-40B4-BE49-F238E27FC236}">
                  <a16:creationId xmlns:a16="http://schemas.microsoft.com/office/drawing/2014/main" id="{A144476C-2EFE-C98B-9040-3B7C6ED298FD}"/>
                </a:ext>
              </a:extLst>
            </p:cNvPr>
            <p:cNvSpPr/>
            <p:nvPr/>
          </p:nvSpPr>
          <p:spPr>
            <a:xfrm>
              <a:off x="3488345" y="3114136"/>
              <a:ext cx="1090016" cy="629728"/>
            </a:xfrm>
            <a:prstGeom prst="rightArrow">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686DC6CE-FBBA-CA1B-334A-792B00965281}"/>
                </a:ext>
              </a:extLst>
            </p:cNvPr>
            <p:cNvSpPr/>
            <p:nvPr/>
          </p:nvSpPr>
          <p:spPr>
            <a:xfrm>
              <a:off x="6760353" y="3094005"/>
              <a:ext cx="1090016" cy="629728"/>
            </a:xfrm>
            <a:prstGeom prst="rightArrow">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DC69C742-317B-C49B-757D-0C764361F76E}"/>
              </a:ext>
            </a:extLst>
          </p:cNvPr>
          <p:cNvSpPr txBox="1"/>
          <p:nvPr/>
        </p:nvSpPr>
        <p:spPr>
          <a:xfrm>
            <a:off x="1224715" y="4542784"/>
            <a:ext cx="3124958" cy="646331"/>
          </a:xfrm>
          <a:prstGeom prst="rect">
            <a:avLst/>
          </a:prstGeom>
          <a:noFill/>
        </p:spPr>
        <p:txBody>
          <a:bodyPr wrap="square" rtlCol="0">
            <a:spAutoFit/>
          </a:bodyPr>
          <a:lstStyle/>
          <a:p>
            <a:pPr algn="ctr"/>
            <a:r>
              <a:rPr lang="en-US" dirty="0">
                <a:latin typeface="Aptos" panose="020B0004020202020204" pitchFamily="34" charset="0"/>
              </a:rPr>
              <a:t>Health disparities are caused by social disadvantage</a:t>
            </a:r>
          </a:p>
        </p:txBody>
      </p:sp>
      <p:sp>
        <p:nvSpPr>
          <p:cNvPr id="26" name="TextBox 25">
            <a:extLst>
              <a:ext uri="{FF2B5EF4-FFF2-40B4-BE49-F238E27FC236}">
                <a16:creationId xmlns:a16="http://schemas.microsoft.com/office/drawing/2014/main" id="{4DD467CF-EE79-09E2-B1FE-D4E2668B5902}"/>
              </a:ext>
            </a:extLst>
          </p:cNvPr>
          <p:cNvSpPr txBox="1"/>
          <p:nvPr/>
        </p:nvSpPr>
        <p:spPr>
          <a:xfrm>
            <a:off x="4660553" y="4562895"/>
            <a:ext cx="2655531" cy="646331"/>
          </a:xfrm>
          <a:prstGeom prst="rect">
            <a:avLst/>
          </a:prstGeom>
          <a:noFill/>
        </p:spPr>
        <p:txBody>
          <a:bodyPr wrap="square" rtlCol="0">
            <a:spAutoFit/>
          </a:bodyPr>
          <a:lstStyle/>
          <a:p>
            <a:pPr algn="ctr"/>
            <a:r>
              <a:rPr lang="en-US" dirty="0">
                <a:latin typeface="Aptos" panose="020B0004020202020204" pitchFamily="34" charset="0"/>
              </a:rPr>
              <a:t>Disease X is a health disparity</a:t>
            </a:r>
          </a:p>
        </p:txBody>
      </p:sp>
      <p:sp>
        <p:nvSpPr>
          <p:cNvPr id="27" name="TextBox 26">
            <a:extLst>
              <a:ext uri="{FF2B5EF4-FFF2-40B4-BE49-F238E27FC236}">
                <a16:creationId xmlns:a16="http://schemas.microsoft.com/office/drawing/2014/main" id="{98B985AF-D9F1-BD6F-59EA-7DE6A71AA7A8}"/>
              </a:ext>
            </a:extLst>
          </p:cNvPr>
          <p:cNvSpPr txBox="1"/>
          <p:nvPr/>
        </p:nvSpPr>
        <p:spPr>
          <a:xfrm>
            <a:off x="8077041" y="4580387"/>
            <a:ext cx="2655531" cy="646331"/>
          </a:xfrm>
          <a:prstGeom prst="rect">
            <a:avLst/>
          </a:prstGeom>
          <a:noFill/>
        </p:spPr>
        <p:txBody>
          <a:bodyPr wrap="square" rtlCol="0">
            <a:spAutoFit/>
          </a:bodyPr>
          <a:lstStyle/>
          <a:p>
            <a:pPr algn="ctr"/>
            <a:r>
              <a:rPr lang="en-US" dirty="0">
                <a:latin typeface="Aptos" panose="020B0004020202020204" pitchFamily="34" charset="0"/>
              </a:rPr>
              <a:t>Disease X is caused by social disadvantage</a:t>
            </a:r>
          </a:p>
        </p:txBody>
      </p:sp>
      <p:sp>
        <p:nvSpPr>
          <p:cNvPr id="6" name="TextBox 5">
            <a:extLst>
              <a:ext uri="{FF2B5EF4-FFF2-40B4-BE49-F238E27FC236}">
                <a16:creationId xmlns:a16="http://schemas.microsoft.com/office/drawing/2014/main" id="{9BC19E18-E686-B4AC-6B51-CDB1F6C7ACEE}"/>
              </a:ext>
            </a:extLst>
          </p:cNvPr>
          <p:cNvSpPr txBox="1"/>
          <p:nvPr/>
        </p:nvSpPr>
        <p:spPr>
          <a:xfrm>
            <a:off x="1352875" y="5633051"/>
            <a:ext cx="9486251" cy="400110"/>
          </a:xfrm>
          <a:prstGeom prst="rect">
            <a:avLst/>
          </a:prstGeom>
          <a:noFill/>
        </p:spPr>
        <p:txBody>
          <a:bodyPr wrap="none" rtlCol="0">
            <a:spAutoFit/>
          </a:bodyPr>
          <a:lstStyle/>
          <a:p>
            <a:r>
              <a:rPr lang="en-US" sz="2000" b="1" i="1" dirty="0">
                <a:latin typeface="Aptos" panose="020B0004020202020204" pitchFamily="34" charset="0"/>
              </a:rPr>
              <a:t>Leads to myopic focus on one potential set of causes, can obscure other causes</a:t>
            </a:r>
          </a:p>
        </p:txBody>
      </p:sp>
    </p:spTree>
    <p:extLst>
      <p:ext uri="{BB962C8B-B14F-4D97-AF65-F5344CB8AC3E}">
        <p14:creationId xmlns:p14="http://schemas.microsoft.com/office/powerpoint/2010/main" val="254836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nchor="t">
            <a:normAutofit/>
          </a:bodyPr>
          <a:lstStyle/>
          <a:p>
            <a:r>
              <a:rPr lang="en-US" sz="3800" dirty="0">
                <a:solidFill>
                  <a:srgbClr val="0E2C4D"/>
                </a:solidFill>
                <a:latin typeface="Aptos" panose="020B0004020202020204" pitchFamily="34" charset="0"/>
              </a:rPr>
              <a:t>Moralistic fallacy</a:t>
            </a:r>
            <a:endParaRPr lang="en-US" sz="3800"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a:bodyPr>
          <a:lstStyle/>
          <a:p>
            <a:r>
              <a:rPr lang="en-US" dirty="0">
                <a:latin typeface="Aptos" panose="020B0004020202020204" pitchFamily="34" charset="0"/>
              </a:rPr>
              <a:t>The logical leap from what </a:t>
            </a:r>
            <a:r>
              <a:rPr lang="en-US" b="1" i="1" dirty="0">
                <a:latin typeface="Aptos" panose="020B0004020202020204" pitchFamily="34" charset="0"/>
              </a:rPr>
              <a:t>ought</a:t>
            </a:r>
            <a:r>
              <a:rPr lang="en-US" dirty="0">
                <a:latin typeface="Aptos" panose="020B0004020202020204" pitchFamily="34" charset="0"/>
              </a:rPr>
              <a:t> to be to what </a:t>
            </a:r>
            <a:r>
              <a:rPr lang="en-US" b="1" i="1" dirty="0">
                <a:latin typeface="Aptos" panose="020B0004020202020204" pitchFamily="34" charset="0"/>
              </a:rPr>
              <a:t>is</a:t>
            </a:r>
          </a:p>
          <a:p>
            <a:r>
              <a:rPr lang="en-US" dirty="0">
                <a:latin typeface="Aptos" panose="020B0004020202020204" pitchFamily="34" charset="0"/>
              </a:rPr>
              <a:t>The way things should be is the way they are</a:t>
            </a:r>
          </a:p>
          <a:p>
            <a:r>
              <a:rPr lang="en-US" dirty="0">
                <a:latin typeface="Aptos" panose="020B0004020202020204" pitchFamily="34" charset="0"/>
              </a:rPr>
              <a:t>Reverse naturalistic fallacy</a:t>
            </a:r>
          </a:p>
          <a:p>
            <a:pPr marL="0" indent="0">
              <a:buNone/>
            </a:pPr>
            <a:endParaRPr lang="en-US" dirty="0">
              <a:latin typeface="Aptos" panose="020B0004020202020204" pitchFamily="34" charset="0"/>
            </a:endParaRPr>
          </a:p>
          <a:p>
            <a:pPr marL="0" indent="0">
              <a:buNone/>
            </a:pPr>
            <a:r>
              <a:rPr lang="en-US" dirty="0">
                <a:latin typeface="Aptos" panose="020B0004020202020204" pitchFamily="34" charset="0"/>
              </a:rPr>
              <a:t>“Because everybody ought to be treated equally, there are no innate genetic differences between people”.</a:t>
            </a:r>
          </a:p>
          <a:p>
            <a:pPr marL="0" indent="0">
              <a:buNone/>
            </a:pPr>
            <a:br>
              <a:rPr lang="en-US" dirty="0">
                <a:latin typeface="Aptos" panose="020B0004020202020204" pitchFamily="34" charset="0"/>
              </a:rPr>
            </a:b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68</a:t>
            </a:fld>
            <a:endParaRPr lang="en-US"/>
          </a:p>
        </p:txBody>
      </p:sp>
      <p:sp>
        <p:nvSpPr>
          <p:cNvPr id="7" name="TextBox 6">
            <a:extLst>
              <a:ext uri="{FF2B5EF4-FFF2-40B4-BE49-F238E27FC236}">
                <a16:creationId xmlns:a16="http://schemas.microsoft.com/office/drawing/2014/main" id="{30DCF37C-C5B7-53F9-6DA2-BEBC6E4F1525}"/>
              </a:ext>
            </a:extLst>
          </p:cNvPr>
          <p:cNvSpPr txBox="1"/>
          <p:nvPr/>
        </p:nvSpPr>
        <p:spPr>
          <a:xfrm>
            <a:off x="831011" y="994833"/>
            <a:ext cx="11309229" cy="369332"/>
          </a:xfrm>
          <a:prstGeom prst="rect">
            <a:avLst/>
          </a:prstGeom>
          <a:noFill/>
        </p:spPr>
        <p:txBody>
          <a:bodyPr wrap="square">
            <a:spAutoFit/>
          </a:bodyPr>
          <a:lstStyle/>
          <a:p>
            <a:pPr algn="ctr"/>
            <a:r>
              <a:rPr lang="en-US" dirty="0">
                <a:hlinkClick r:id="rId2"/>
              </a:rPr>
              <a:t>https://www.psychologytoday.com/us/blog/the-scientific-fundamentalist/200810/two-logical-fallacies-we-must-avoid</a:t>
            </a:r>
            <a:r>
              <a:rPr lang="en-US" dirty="0"/>
              <a:t> </a:t>
            </a:r>
          </a:p>
        </p:txBody>
      </p:sp>
    </p:spTree>
    <p:extLst>
      <p:ext uri="{BB962C8B-B14F-4D97-AF65-F5344CB8AC3E}">
        <p14:creationId xmlns:p14="http://schemas.microsoft.com/office/powerpoint/2010/main" val="36101710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DC23-FF87-4AE8-EB43-0824E831B80F}"/>
              </a:ext>
            </a:extLst>
          </p:cNvPr>
          <p:cNvSpPr>
            <a:spLocks noGrp="1"/>
          </p:cNvSpPr>
          <p:nvPr>
            <p:ph type="title"/>
          </p:nvPr>
        </p:nvSpPr>
        <p:spPr/>
        <p:txBody>
          <a:bodyPr anchor="t">
            <a:normAutofit/>
          </a:bodyPr>
          <a:lstStyle/>
          <a:p>
            <a:r>
              <a:rPr lang="en-US" sz="3800" dirty="0">
                <a:solidFill>
                  <a:srgbClr val="0E2C4D"/>
                </a:solidFill>
                <a:latin typeface="Aptos" panose="020B0004020202020204" pitchFamily="34" charset="0"/>
              </a:rPr>
              <a:t>Moralistic fallacy</a:t>
            </a:r>
            <a:endParaRPr lang="en-US" sz="3800" dirty="0">
              <a:latin typeface="Aptos" panose="020B0004020202020204" pitchFamily="34" charset="0"/>
            </a:endParaRPr>
          </a:p>
        </p:txBody>
      </p:sp>
      <p:sp>
        <p:nvSpPr>
          <p:cNvPr id="3" name="Content Placeholder 2">
            <a:extLst>
              <a:ext uri="{FF2B5EF4-FFF2-40B4-BE49-F238E27FC236}">
                <a16:creationId xmlns:a16="http://schemas.microsoft.com/office/drawing/2014/main" id="{4A84DC21-B2C1-EE53-80D6-9CB2FDB672BE}"/>
              </a:ext>
            </a:extLst>
          </p:cNvPr>
          <p:cNvSpPr>
            <a:spLocks noGrp="1"/>
          </p:cNvSpPr>
          <p:nvPr>
            <p:ph idx="1"/>
          </p:nvPr>
        </p:nvSpPr>
        <p:spPr/>
        <p:txBody>
          <a:bodyPr>
            <a:normAutofit/>
          </a:bodyPr>
          <a:lstStyle/>
          <a:p>
            <a:r>
              <a:rPr lang="en-US" dirty="0">
                <a:latin typeface="Aptos" panose="020B0004020202020204" pitchFamily="34" charset="0"/>
              </a:rPr>
              <a:t>Can be avoided by eliminating </a:t>
            </a:r>
            <a:r>
              <a:rPr lang="en-US" b="1" i="1" dirty="0">
                <a:latin typeface="Aptos" panose="020B0004020202020204" pitchFamily="34" charset="0"/>
              </a:rPr>
              <a:t>ought</a:t>
            </a:r>
            <a:r>
              <a:rPr lang="en-US" dirty="0">
                <a:latin typeface="Aptos" panose="020B0004020202020204" pitchFamily="34" charset="0"/>
              </a:rPr>
              <a:t> from scientific discourse</a:t>
            </a:r>
          </a:p>
          <a:p>
            <a:r>
              <a:rPr lang="en-US" dirty="0">
                <a:latin typeface="Aptos" panose="020B0004020202020204" pitchFamily="34" charset="0"/>
              </a:rPr>
              <a:t>Science is about describing the world as it is not how we wish it to be</a:t>
            </a:r>
          </a:p>
          <a:p>
            <a:r>
              <a:rPr lang="en-US" dirty="0">
                <a:latin typeface="Aptos" panose="020B0004020202020204" pitchFamily="34" charset="0"/>
              </a:rPr>
              <a:t>Moral conclusions should not be drawn from empirical observations</a:t>
            </a:r>
            <a:br>
              <a:rPr lang="en-US" dirty="0">
                <a:latin typeface="Aptos" panose="020B0004020202020204" pitchFamily="34" charset="0"/>
              </a:rPr>
            </a:br>
            <a:endParaRPr lang="en-US" dirty="0">
              <a:latin typeface="Aptos" panose="020B0004020202020204" pitchFamily="34" charset="0"/>
            </a:endParaRPr>
          </a:p>
        </p:txBody>
      </p:sp>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69</a:t>
            </a:fld>
            <a:endParaRPr lang="en-US"/>
          </a:p>
        </p:txBody>
      </p:sp>
      <p:sp>
        <p:nvSpPr>
          <p:cNvPr id="8" name="TextBox 7">
            <a:extLst>
              <a:ext uri="{FF2B5EF4-FFF2-40B4-BE49-F238E27FC236}">
                <a16:creationId xmlns:a16="http://schemas.microsoft.com/office/drawing/2014/main" id="{CCE26050-025B-80B9-D0F4-4E43FD5C9616}"/>
              </a:ext>
            </a:extLst>
          </p:cNvPr>
          <p:cNvSpPr txBox="1"/>
          <p:nvPr/>
        </p:nvSpPr>
        <p:spPr>
          <a:xfrm>
            <a:off x="831011" y="994833"/>
            <a:ext cx="11309229" cy="369332"/>
          </a:xfrm>
          <a:prstGeom prst="rect">
            <a:avLst/>
          </a:prstGeom>
          <a:noFill/>
        </p:spPr>
        <p:txBody>
          <a:bodyPr wrap="square">
            <a:spAutoFit/>
          </a:bodyPr>
          <a:lstStyle/>
          <a:p>
            <a:pPr algn="ctr"/>
            <a:r>
              <a:rPr lang="en-US" dirty="0">
                <a:hlinkClick r:id="rId2"/>
              </a:rPr>
              <a:t>https://www.psychologytoday.com/us/blog/the-scientific-fundamentalist/200810/two-logical-fallacies-we-must-avoid</a:t>
            </a:r>
            <a:r>
              <a:rPr lang="en-US" dirty="0"/>
              <a:t> </a:t>
            </a:r>
          </a:p>
        </p:txBody>
      </p:sp>
    </p:spTree>
    <p:extLst>
      <p:ext uri="{BB962C8B-B14F-4D97-AF65-F5344CB8AC3E}">
        <p14:creationId xmlns:p14="http://schemas.microsoft.com/office/powerpoint/2010/main" val="1360088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954973-735C-4B7B-8F25-A10CAADD587F}"/>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E4ECD2CE-D3A9-4F9C-8F71-481C706DECF8}"/>
              </a:ext>
            </a:extLst>
          </p:cNvPr>
          <p:cNvSpPr>
            <a:spLocks noGrp="1"/>
          </p:cNvSpPr>
          <p:nvPr>
            <p:ph type="sldNum" sz="quarter" idx="12"/>
          </p:nvPr>
        </p:nvSpPr>
        <p:spPr/>
        <p:txBody>
          <a:bodyPr/>
          <a:lstStyle/>
          <a:p>
            <a:fld id="{63CA5BDF-CCF5-FD4E-8DB5-0576DCFD5CCF}" type="slidenum">
              <a:rPr lang="en-US" smtClean="0"/>
              <a:t>7</a:t>
            </a:fld>
            <a:endParaRPr lang="en-US"/>
          </a:p>
        </p:txBody>
      </p:sp>
      <p:sp>
        <p:nvSpPr>
          <p:cNvPr id="4" name="Subtitle 2">
            <a:extLst>
              <a:ext uri="{FF2B5EF4-FFF2-40B4-BE49-F238E27FC236}">
                <a16:creationId xmlns:a16="http://schemas.microsoft.com/office/drawing/2014/main" id="{ABE4044A-A55B-47FC-B0F5-D3591F829A3F}"/>
              </a:ext>
            </a:extLst>
          </p:cNvPr>
          <p:cNvSpPr txBox="1">
            <a:spLocks/>
          </p:cNvSpPr>
          <p:nvPr/>
        </p:nvSpPr>
        <p:spPr>
          <a:xfrm>
            <a:off x="1524000" y="3602038"/>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rgbClr val="0E2C4D"/>
                </a:solidFill>
                <a:latin typeface="Aptos" panose="020B0004020202020204"/>
              </a:rPr>
              <a:t>Social determinants of health (SDOH)</a:t>
            </a:r>
          </a:p>
          <a:p>
            <a:pPr marL="0" indent="0">
              <a:buNone/>
            </a:pPr>
            <a:r>
              <a:rPr lang="en-US" sz="1400" dirty="0">
                <a:solidFill>
                  <a:srgbClr val="0E2C4D"/>
                </a:solidFill>
                <a:latin typeface="Aptos" panose="020B0004020202020204"/>
                <a:hlinkClick r:id="rId2"/>
              </a:rPr>
              <a:t>https://www.cdc.gov/public-health-gateway/php/about/social-determinants-of-health.html</a:t>
            </a:r>
            <a:r>
              <a:rPr lang="en-US" sz="1400" dirty="0">
                <a:solidFill>
                  <a:srgbClr val="0E2C4D"/>
                </a:solidFill>
                <a:latin typeface="Aptos" panose="020B0004020202020204"/>
              </a:rPr>
              <a:t> </a:t>
            </a:r>
          </a:p>
        </p:txBody>
      </p:sp>
    </p:spTree>
    <p:extLst>
      <p:ext uri="{BB962C8B-B14F-4D97-AF65-F5344CB8AC3E}">
        <p14:creationId xmlns:p14="http://schemas.microsoft.com/office/powerpoint/2010/main" val="2680656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0BCB40-7CDC-3AEE-CB36-442E8FBC087E}"/>
              </a:ext>
            </a:extLst>
          </p:cNvPr>
          <p:cNvSpPr>
            <a:spLocks noGrp="1"/>
          </p:cNvSpPr>
          <p:nvPr>
            <p:ph type="dt" sz="half" idx="10"/>
          </p:nvPr>
        </p:nvSpPr>
        <p:spPr/>
        <p:txBody>
          <a:bodyPr/>
          <a:lstStyle/>
          <a:p>
            <a:r>
              <a:rPr lang="en-US"/>
              <a:t>5/30/2024</a:t>
            </a:r>
          </a:p>
        </p:txBody>
      </p:sp>
      <p:sp>
        <p:nvSpPr>
          <p:cNvPr id="5" name="Slide Number Placeholder 4">
            <a:extLst>
              <a:ext uri="{FF2B5EF4-FFF2-40B4-BE49-F238E27FC236}">
                <a16:creationId xmlns:a16="http://schemas.microsoft.com/office/drawing/2014/main" id="{E7EBAC58-7CA9-4E23-930E-C993354B71E0}"/>
              </a:ext>
            </a:extLst>
          </p:cNvPr>
          <p:cNvSpPr>
            <a:spLocks noGrp="1"/>
          </p:cNvSpPr>
          <p:nvPr>
            <p:ph type="sldNum" sz="quarter" idx="12"/>
          </p:nvPr>
        </p:nvSpPr>
        <p:spPr/>
        <p:txBody>
          <a:bodyPr/>
          <a:lstStyle/>
          <a:p>
            <a:fld id="{63CA5BDF-CCF5-FD4E-8DB5-0576DCFD5CCF}" type="slidenum">
              <a:rPr lang="en-US" smtClean="0"/>
              <a:t>8</a:t>
            </a:fld>
            <a:endParaRPr lang="en-US"/>
          </a:p>
        </p:txBody>
      </p:sp>
      <p:pic>
        <p:nvPicPr>
          <p:cNvPr id="6" name="Picture 5">
            <a:extLst>
              <a:ext uri="{FF2B5EF4-FFF2-40B4-BE49-F238E27FC236}">
                <a16:creationId xmlns:a16="http://schemas.microsoft.com/office/drawing/2014/main" id="{FDFE31D7-6891-4EEF-A1A5-43B13B7269B9}"/>
              </a:ext>
            </a:extLst>
          </p:cNvPr>
          <p:cNvPicPr>
            <a:picLocks noChangeAspect="1"/>
          </p:cNvPicPr>
          <p:nvPr/>
        </p:nvPicPr>
        <p:blipFill>
          <a:blip r:embed="rId2"/>
          <a:stretch>
            <a:fillRect/>
          </a:stretch>
        </p:blipFill>
        <p:spPr>
          <a:xfrm>
            <a:off x="990601" y="136525"/>
            <a:ext cx="9489831" cy="5073994"/>
          </a:xfrm>
          <a:prstGeom prst="rect">
            <a:avLst/>
          </a:prstGeom>
        </p:spPr>
      </p:pic>
      <p:sp>
        <p:nvSpPr>
          <p:cNvPr id="13" name="TextBox 12">
            <a:extLst>
              <a:ext uri="{FF2B5EF4-FFF2-40B4-BE49-F238E27FC236}">
                <a16:creationId xmlns:a16="http://schemas.microsoft.com/office/drawing/2014/main" id="{0C3A0A42-0B88-4F86-85D8-E50DE52DDAEA}"/>
              </a:ext>
            </a:extLst>
          </p:cNvPr>
          <p:cNvSpPr txBox="1"/>
          <p:nvPr/>
        </p:nvSpPr>
        <p:spPr>
          <a:xfrm>
            <a:off x="236640" y="5442411"/>
            <a:ext cx="11718721" cy="461665"/>
          </a:xfrm>
          <a:prstGeom prst="rect">
            <a:avLst/>
          </a:prstGeom>
          <a:noFill/>
        </p:spPr>
        <p:txBody>
          <a:bodyPr wrap="none" rtlCol="0">
            <a:spAutoFit/>
          </a:bodyPr>
          <a:lstStyle/>
          <a:p>
            <a:pPr algn="ctr"/>
            <a:r>
              <a:rPr lang="en-US" sz="2400" b="1" dirty="0">
                <a:latin typeface="Aptos"/>
              </a:rPr>
              <a:t>Social determinants of health (SDOH) are non-medical factors that affect health outcomes.</a:t>
            </a:r>
          </a:p>
        </p:txBody>
      </p:sp>
    </p:spTree>
    <p:extLst>
      <p:ext uri="{BB962C8B-B14F-4D97-AF65-F5344CB8AC3E}">
        <p14:creationId xmlns:p14="http://schemas.microsoft.com/office/powerpoint/2010/main" val="4260481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2E6BA8-E5D4-4BA4-B324-B0016604EF6B}"/>
              </a:ext>
            </a:extLst>
          </p:cNvPr>
          <p:cNvSpPr>
            <a:spLocks noGrp="1"/>
          </p:cNvSpPr>
          <p:nvPr>
            <p:ph type="dt" sz="half" idx="10"/>
          </p:nvPr>
        </p:nvSpPr>
        <p:spPr/>
        <p:txBody>
          <a:bodyPr/>
          <a:lstStyle/>
          <a:p>
            <a:r>
              <a:rPr lang="en-US"/>
              <a:t>5/30/2024</a:t>
            </a:r>
          </a:p>
        </p:txBody>
      </p:sp>
      <p:sp>
        <p:nvSpPr>
          <p:cNvPr id="3" name="Slide Number Placeholder 2">
            <a:extLst>
              <a:ext uri="{FF2B5EF4-FFF2-40B4-BE49-F238E27FC236}">
                <a16:creationId xmlns:a16="http://schemas.microsoft.com/office/drawing/2014/main" id="{E78F4CA6-ED90-4BC1-936B-3EDDC9AD95A1}"/>
              </a:ext>
            </a:extLst>
          </p:cNvPr>
          <p:cNvSpPr>
            <a:spLocks noGrp="1"/>
          </p:cNvSpPr>
          <p:nvPr>
            <p:ph type="sldNum" sz="quarter" idx="12"/>
          </p:nvPr>
        </p:nvSpPr>
        <p:spPr/>
        <p:txBody>
          <a:bodyPr/>
          <a:lstStyle/>
          <a:p>
            <a:fld id="{63CA5BDF-CCF5-FD4E-8DB5-0576DCFD5CCF}" type="slidenum">
              <a:rPr lang="en-US" smtClean="0"/>
              <a:t>9</a:t>
            </a:fld>
            <a:endParaRPr lang="en-US"/>
          </a:p>
        </p:txBody>
      </p:sp>
      <p:pic>
        <p:nvPicPr>
          <p:cNvPr id="4" name="Picture 3">
            <a:extLst>
              <a:ext uri="{FF2B5EF4-FFF2-40B4-BE49-F238E27FC236}">
                <a16:creationId xmlns:a16="http://schemas.microsoft.com/office/drawing/2014/main" id="{A22AF13C-44C3-4ECF-BB5A-D94378CE0A06}"/>
              </a:ext>
            </a:extLst>
          </p:cNvPr>
          <p:cNvPicPr>
            <a:picLocks noChangeAspect="1"/>
          </p:cNvPicPr>
          <p:nvPr/>
        </p:nvPicPr>
        <p:blipFill rotWithShape="1">
          <a:blip r:embed="rId2"/>
          <a:srcRect t="49872" r="73626"/>
          <a:stretch/>
        </p:blipFill>
        <p:spPr>
          <a:xfrm>
            <a:off x="838200" y="1484483"/>
            <a:ext cx="2502876" cy="2543519"/>
          </a:xfrm>
          <a:prstGeom prst="rect">
            <a:avLst/>
          </a:prstGeom>
        </p:spPr>
      </p:pic>
      <p:sp>
        <p:nvSpPr>
          <p:cNvPr id="6" name="Isosceles Triangle 5">
            <a:extLst>
              <a:ext uri="{FF2B5EF4-FFF2-40B4-BE49-F238E27FC236}">
                <a16:creationId xmlns:a16="http://schemas.microsoft.com/office/drawing/2014/main" id="{655FA04C-1382-4A60-BAD8-989516385273}"/>
              </a:ext>
            </a:extLst>
          </p:cNvPr>
          <p:cNvSpPr/>
          <p:nvPr/>
        </p:nvSpPr>
        <p:spPr>
          <a:xfrm rot="2300435">
            <a:off x="2140208" y="1171423"/>
            <a:ext cx="1689502" cy="922712"/>
          </a:xfrm>
          <a:prstGeom prst="triangle">
            <a:avLst>
              <a:gd name="adj" fmla="val 552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8283A0F-9B67-446B-96DF-7108F32C1BB9}"/>
              </a:ext>
            </a:extLst>
          </p:cNvPr>
          <p:cNvSpPr txBox="1"/>
          <p:nvPr/>
        </p:nvSpPr>
        <p:spPr>
          <a:xfrm>
            <a:off x="3865230" y="1759852"/>
            <a:ext cx="7422221" cy="2677656"/>
          </a:xfrm>
          <a:prstGeom prst="rect">
            <a:avLst/>
          </a:prstGeom>
          <a:noFill/>
        </p:spPr>
        <p:txBody>
          <a:bodyPr wrap="square" rtlCol="0">
            <a:spAutoFit/>
          </a:bodyPr>
          <a:lstStyle/>
          <a:p>
            <a:r>
              <a:rPr lang="en-US" sz="2800" b="1" dirty="0">
                <a:latin typeface="Aptos"/>
              </a:rPr>
              <a:t>Education</a:t>
            </a:r>
            <a:r>
              <a:rPr lang="en-US" sz="2800" dirty="0">
                <a:latin typeface="Aptos"/>
              </a:rPr>
              <a:t> examines the relationship between education and health and well-being. Important areas include graduation rates, higher education, educational attainment, language and literacy, and early childhood education and development.</a:t>
            </a:r>
          </a:p>
          <a:p>
            <a:endParaRPr lang="en-US" sz="2800" dirty="0">
              <a:latin typeface="Aptos"/>
            </a:endParaRPr>
          </a:p>
        </p:txBody>
      </p:sp>
    </p:spTree>
    <p:extLst>
      <p:ext uri="{BB962C8B-B14F-4D97-AF65-F5344CB8AC3E}">
        <p14:creationId xmlns:p14="http://schemas.microsoft.com/office/powerpoint/2010/main" val="2940033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2276</TotalTime>
  <Words>2310</Words>
  <Application>Microsoft Office PowerPoint</Application>
  <PresentationFormat>Widescreen</PresentationFormat>
  <Paragraphs>391</Paragraphs>
  <Slides>69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Aptos</vt:lpstr>
      <vt:lpstr>Arial</vt:lpstr>
      <vt:lpstr>Calibri</vt:lpstr>
      <vt:lpstr>Cambria Math</vt:lpstr>
      <vt:lpstr>Office Theme</vt:lpstr>
      <vt:lpstr>PowerPoint Presentation</vt:lpstr>
      <vt:lpstr>Session 5 overview</vt:lpstr>
      <vt:lpstr>PowerPoint Presentation</vt:lpstr>
      <vt:lpstr>Health disparities research must be integrative</vt:lpstr>
      <vt:lpstr>Health disparities research must be integrative</vt:lpstr>
      <vt:lpstr>Health disparities &amp; genetic epidemiology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Socioeconomic deprivation (SED)</vt:lpstr>
      <vt:lpstr>Place-based SED</vt:lpstr>
      <vt:lpstr>Community deprivation index </vt:lpstr>
      <vt:lpstr>Community deprivation index </vt:lpstr>
      <vt:lpstr>Community deprivation index </vt:lpstr>
      <vt:lpstr>Community deprivation index </vt:lpstr>
      <vt:lpstr>Community deprivation index </vt:lpstr>
      <vt:lpstr>Community deprivation index </vt:lpstr>
      <vt:lpstr>Community deprivation index </vt:lpstr>
      <vt:lpstr>Individual-level SED</vt:lpstr>
      <vt:lpstr>Individual-level SED: All of Us</vt:lpstr>
      <vt:lpstr>Individual-level SED: All of Us</vt:lpstr>
      <vt:lpstr>Individual-level SED: All of Us</vt:lpstr>
      <vt:lpstr>Individual-level SED: All of Us</vt:lpstr>
      <vt:lpstr>Individual-level SED: All of Us</vt:lpstr>
      <vt:lpstr>Individual-level SED: All of Us</vt:lpstr>
      <vt:lpstr>PowerPoint Presentation</vt:lpstr>
      <vt:lpstr>Multivariable regression for health disparities</vt:lpstr>
      <vt:lpstr>Multivariable regression: unadjusted</vt:lpstr>
      <vt:lpstr>Multivariable regression: adjusted</vt:lpstr>
      <vt:lpstr>Multivariable regression: unadjusted vs. adjusted</vt:lpstr>
      <vt:lpstr>Individual-level SED: All of Us</vt:lpstr>
      <vt:lpstr>Individual-level SED: All of Us</vt:lpstr>
      <vt:lpstr>Individual-level SED: All of Us</vt:lpstr>
      <vt:lpstr>Individual-level SED: All of Us</vt:lpstr>
      <vt:lpstr>PowerPoint Presentation</vt:lpstr>
      <vt:lpstr>Mediation analysis</vt:lpstr>
      <vt:lpstr>PowerPoint Presentation</vt:lpstr>
      <vt:lpstr>Directed acyclic graph (DAG)</vt:lpstr>
      <vt:lpstr>Directed acyclic graph (DAG)</vt:lpstr>
      <vt:lpstr>DAG: mediation</vt:lpstr>
      <vt:lpstr>DAG: mediation for health disparities</vt:lpstr>
      <vt:lpstr>Mediation for health disparities</vt:lpstr>
      <vt:lpstr>Individual-level SED: All of 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for the practical lab session</vt:lpstr>
      <vt:lpstr>PowerPoint Presentation</vt:lpstr>
      <vt:lpstr>Logical fallacies in health disparities research</vt:lpstr>
      <vt:lpstr>Logical fallacies in health disparities research</vt:lpstr>
      <vt:lpstr>Tautology</vt:lpstr>
      <vt:lpstr>Structure of tautologies</vt:lpstr>
      <vt:lpstr>PowerPoint Presentation</vt:lpstr>
      <vt:lpstr>Structure of tautologies</vt:lpstr>
      <vt:lpstr>Moralistic fallacy</vt:lpstr>
      <vt:lpstr>Moralistic fallacy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of pharmacogenomic variation to patient race and ethnicity</dc:title>
  <dc:creator>Sharma, Shivam</dc:creator>
  <cp:lastModifiedBy>Jordan, I. King</cp:lastModifiedBy>
  <cp:revision>130</cp:revision>
  <dcterms:created xsi:type="dcterms:W3CDTF">2022-09-27T17:49:05Z</dcterms:created>
  <dcterms:modified xsi:type="dcterms:W3CDTF">2024-05-28T18:45:09Z</dcterms:modified>
</cp:coreProperties>
</file>